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63" r:id="rId3"/>
    <p:sldId id="260" r:id="rId4"/>
    <p:sldId id="290" r:id="rId5"/>
    <p:sldId id="258" r:id="rId6"/>
    <p:sldId id="259" r:id="rId7"/>
    <p:sldId id="288" r:id="rId8"/>
    <p:sldId id="264" r:id="rId9"/>
    <p:sldId id="266" r:id="rId10"/>
    <p:sldId id="283" r:id="rId11"/>
    <p:sldId id="267" r:id="rId12"/>
    <p:sldId id="268" r:id="rId13"/>
    <p:sldId id="269" r:id="rId14"/>
    <p:sldId id="279" r:id="rId15"/>
    <p:sldId id="272" r:id="rId16"/>
    <p:sldId id="273" r:id="rId17"/>
    <p:sldId id="274" r:id="rId18"/>
    <p:sldId id="275" r:id="rId19"/>
    <p:sldId id="276" r:id="rId20"/>
    <p:sldId id="277" r:id="rId21"/>
    <p:sldId id="280" r:id="rId22"/>
    <p:sldId id="281" r:id="rId23"/>
    <p:sldId id="282" r:id="rId24"/>
    <p:sldId id="285" r:id="rId25"/>
    <p:sldId id="284" r:id="rId26"/>
    <p:sldId id="262" r:id="rId27"/>
    <p:sldId id="261" r:id="rId28"/>
    <p:sldId id="286" r:id="rId29"/>
    <p:sldId id="289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25131" autoAdjust="0"/>
    <p:restoredTop sz="95332" autoAdjust="0"/>
  </p:normalViewPr>
  <p:slideViewPr>
    <p:cSldViewPr snapToGrid="0">
      <p:cViewPr varScale="1">
        <p:scale>
          <a:sx n="108" d="100"/>
          <a:sy n="108" d="100"/>
        </p:scale>
        <p:origin x="132" y="150"/>
      </p:cViewPr>
      <p:guideLst>
        <p:guide pos="3840"/>
        <p:guide orient="horz" pos="2160"/>
      </p:guideLst>
    </p:cSldViewPr>
  </p:slideViewPr>
  <p:outlineViewPr>
    <p:cViewPr>
      <p:scale>
        <a:sx n="33" d="100"/>
        <a:sy n="33" d="100"/>
      </p:scale>
      <p:origin x="0" y="-571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82D0A-52B5-457C-8A00-EAB40EECA24F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8EF0E-384F-4506-B674-974B2D91D84F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60104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82D0A-52B5-457C-8A00-EAB40EECA24F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8EF0E-384F-4506-B674-974B2D91D8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89245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82D0A-52B5-457C-8A00-EAB40EECA24F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8EF0E-384F-4506-B674-974B2D91D8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3073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82D0A-52B5-457C-8A00-EAB40EECA24F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8EF0E-384F-4506-B674-974B2D91D8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5084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82D0A-52B5-457C-8A00-EAB40EECA24F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8EF0E-384F-4506-B674-974B2D91D8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205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82D0A-52B5-457C-8A00-EAB40EECA24F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8EF0E-384F-4506-B674-974B2D91D8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5442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82D0A-52B5-457C-8A00-EAB40EECA24F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8EF0E-384F-4506-B674-974B2D91D8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1580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82D0A-52B5-457C-8A00-EAB40EECA24F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8EF0E-384F-4506-B674-974B2D91D8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16941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82D0A-52B5-457C-8A00-EAB40EECA24F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8EF0E-384F-4506-B674-974B2D91D8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9756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82D0A-52B5-457C-8A00-EAB40EECA24F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8EF0E-384F-4506-B674-974B2D91D8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5801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82D0A-52B5-457C-8A00-EAB40EECA24F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8EF0E-384F-4506-B674-974B2D91D8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359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82D0A-52B5-457C-8A00-EAB40EECA24F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8EF0E-384F-4506-B674-974B2D91D84F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283566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82D0A-52B5-457C-8A00-EAB40EECA24F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8EF0E-384F-4506-B674-974B2D91D8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1981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82D0A-52B5-457C-8A00-EAB40EECA24F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8EF0E-384F-4506-B674-974B2D91D84F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942971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82D0A-52B5-457C-8A00-EAB40EECA24F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8EF0E-384F-4506-B674-974B2D91D8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65727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82D0A-52B5-457C-8A00-EAB40EECA24F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8EF0E-384F-4506-B674-974B2D91D8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81590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82D0A-52B5-457C-8A00-EAB40EECA24F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8EF0E-384F-4506-B674-974B2D91D8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9541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0CD82D0A-52B5-457C-8A00-EAB40EECA24F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FAE8EF0E-384F-4506-B674-974B2D91D8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135257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theschoolrun.com/primary-school-grading-system-explained-for-parents" TargetMode="Externa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95500" y="581296"/>
            <a:ext cx="8001000" cy="2971801"/>
          </a:xfrm>
          <a:ln>
            <a:solidFill>
              <a:schemeClr val="accent1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altLang="en-US" sz="5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Key Stage 1 SATS Workshop</a:t>
            </a:r>
            <a:endParaRPr lang="en-GB" sz="5400" dirty="0">
              <a:latin typeface="Century Gothic" panose="020B0502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2920" y="4368077"/>
            <a:ext cx="11033760" cy="861420"/>
          </a:xfrm>
        </p:spPr>
        <p:txBody>
          <a:bodyPr>
            <a:noAutofit/>
          </a:bodyPr>
          <a:lstStyle/>
          <a:p>
            <a:pPr algn="ctr"/>
            <a:r>
              <a:rPr lang="en-GB" altLang="en-US" sz="2400" dirty="0">
                <a:solidFill>
                  <a:schemeClr val="bg1"/>
                </a:solidFill>
                <a:latin typeface="Century Gothic" panose="020B0502020202020204" pitchFamily="34" charset="0"/>
              </a:rPr>
              <a:t>Information about Year 2 SATS </a:t>
            </a:r>
            <a:r>
              <a:rPr lang="en-GB" altLang="en-US" sz="24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2024/25</a:t>
            </a:r>
            <a:endParaRPr lang="en-GB" altLang="en-US" sz="24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929353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68780" y="1013460"/>
            <a:ext cx="8823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800" b="1" dirty="0">
                <a:solidFill>
                  <a:schemeClr val="bg1"/>
                </a:solidFill>
                <a:latin typeface="+mj-lt"/>
              </a:rPr>
              <a:t>Changes to KS1 SATS</a:t>
            </a:r>
            <a:endParaRPr lang="en-GB" altLang="en-US" sz="48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02229" y="2584580"/>
            <a:ext cx="96012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fontAlgn="base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</a:rPr>
              <a:t>Assessments at the end of KS1 are now non-statutory.</a:t>
            </a:r>
          </a:p>
          <a:p>
            <a:pPr marL="457200" lvl="0" indent="-457200" fontAlgn="base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</a:rPr>
              <a:t>The reception baseline assessment </a:t>
            </a:r>
            <a:r>
              <a:rPr lang="en-US" sz="2800" dirty="0" smtClean="0">
                <a:solidFill>
                  <a:prstClr val="black"/>
                </a:solidFill>
              </a:rPr>
              <a:t>is now </a:t>
            </a:r>
            <a:r>
              <a:rPr lang="en-US" sz="2800" dirty="0">
                <a:solidFill>
                  <a:prstClr val="black"/>
                </a:solidFill>
              </a:rPr>
              <a:t>the baseline for measuring progress across the primary years.</a:t>
            </a:r>
          </a:p>
          <a:p>
            <a:pPr marL="457200" lvl="0" indent="-457200" fontAlgn="base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prstClr val="black"/>
                </a:solidFill>
              </a:rPr>
              <a:t>Optional tests will be available to schools in April.</a:t>
            </a:r>
          </a:p>
        </p:txBody>
      </p:sp>
    </p:spTree>
    <p:extLst>
      <p:ext uri="{BB962C8B-B14F-4D97-AF65-F5344CB8AC3E}">
        <p14:creationId xmlns:p14="http://schemas.microsoft.com/office/powerpoint/2010/main" val="4129357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98F8DE3-4B1E-2FEE-8EF2-BE4B63EF96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Why do we need to assess?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DDCFDD7-F4DF-AA61-34B3-F67EE25E1A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Assessment is a continuous part of teaching  – checking in with children during a lesson, marking, observation, mini-tests (spellings)</a:t>
            </a:r>
          </a:p>
          <a:p>
            <a:r>
              <a:rPr lang="en-GB" dirty="0"/>
              <a:t>We assess to find out what children know and what we need to do next</a:t>
            </a:r>
          </a:p>
          <a:p>
            <a:r>
              <a:rPr lang="en-GB" dirty="0"/>
              <a:t>We reflect on whether we need to change something in our teaching</a:t>
            </a:r>
          </a:p>
        </p:txBody>
      </p:sp>
    </p:spTree>
    <p:extLst>
      <p:ext uri="{BB962C8B-B14F-4D97-AF65-F5344CB8AC3E}">
        <p14:creationId xmlns:p14="http://schemas.microsoft.com/office/powerpoint/2010/main" val="340283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CEB07ED-9C10-F9A7-7C49-DF32DAF5C8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Why use SATs?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2AA6E7B-1582-AE1F-63AF-C7CFB9F239C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Children experience assessment as part of ‘day to day’ teaching and learning</a:t>
            </a:r>
          </a:p>
          <a:p>
            <a:r>
              <a:rPr lang="en-GB" dirty="0"/>
              <a:t>Year 2 SATs combine papers in reading and maths with a standardised score with teacher assessments</a:t>
            </a:r>
          </a:p>
          <a:p>
            <a:r>
              <a:rPr lang="en-GB" dirty="0"/>
              <a:t>Share individual assessment data with parents</a:t>
            </a:r>
          </a:p>
          <a:p>
            <a:r>
              <a:rPr lang="en-GB" dirty="0"/>
              <a:t>Share this assessment data with junior schools</a:t>
            </a:r>
          </a:p>
        </p:txBody>
      </p:sp>
      <p:pic>
        <p:nvPicPr>
          <p:cNvPr id="1028" name="Picture 4" descr="Education, SATs, | The Independent | The Independent">
            <a:extLst>
              <a:ext uri="{FF2B5EF4-FFF2-40B4-BE49-F238E27FC236}">
                <a16:creationId xmlns:a16="http://schemas.microsoft.com/office/drawing/2014/main" id="{93312AEF-79E7-72D5-69C3-514E4E8E6919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9620" y="2185515"/>
            <a:ext cx="51816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3BAD4C1-96AA-A36D-963A-A474407AB9CB}"/>
              </a:ext>
            </a:extLst>
          </p:cNvPr>
          <p:cNvSpPr txBox="1"/>
          <p:nvPr/>
        </p:nvSpPr>
        <p:spPr>
          <a:xfrm>
            <a:off x="7755038" y="2326511"/>
            <a:ext cx="3281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highlight>
                  <a:srgbClr val="C0C0C0"/>
                </a:highlight>
              </a:rPr>
              <a:t>Year 2 SATs </a:t>
            </a:r>
            <a:r>
              <a:rPr lang="en-GB" b="1" dirty="0">
                <a:highlight>
                  <a:srgbClr val="C0C0C0"/>
                </a:highlight>
              </a:rPr>
              <a:t>don’t</a:t>
            </a:r>
            <a:r>
              <a:rPr lang="en-GB" dirty="0">
                <a:highlight>
                  <a:srgbClr val="C0C0C0"/>
                </a:highlight>
              </a:rPr>
              <a:t> look like this!</a:t>
            </a:r>
          </a:p>
        </p:txBody>
      </p:sp>
    </p:spTree>
    <p:extLst>
      <p:ext uri="{BB962C8B-B14F-4D97-AF65-F5344CB8AC3E}">
        <p14:creationId xmlns:p14="http://schemas.microsoft.com/office/powerpoint/2010/main" val="2804032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FF6C56-8710-5D18-8977-C8EBB51E18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How do you know the results are accurate?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40961DD-91ED-D1B8-FAC2-BF9A64D55B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Teachers are very experienced in moderating (</a:t>
            </a:r>
            <a:r>
              <a:rPr lang="en-GB" i="1" dirty="0"/>
              <a:t>comparing, checking</a:t>
            </a:r>
            <a:r>
              <a:rPr lang="en-GB" dirty="0"/>
              <a:t>) their assessments with each other in school </a:t>
            </a:r>
          </a:p>
          <a:p>
            <a:r>
              <a:rPr lang="en-GB" dirty="0"/>
              <a:t>Children’s progress and attainment is tracked across the year, and this is shared with parents at Parents Evenings</a:t>
            </a:r>
          </a:p>
          <a:p>
            <a:r>
              <a:rPr lang="en-GB" dirty="0"/>
              <a:t>Analysis of progress and attainment of groups across the year shared strategically with governors</a:t>
            </a:r>
          </a:p>
          <a:p>
            <a:r>
              <a:rPr lang="en-GB" dirty="0"/>
              <a:t>There is a local culture of ‘school to school’ moderation in Aylesbury (Early Years, KS1 and KS2)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0425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548712-4DAE-E64F-A30B-CB0713F29B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What do you do with the results?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432BD2-6080-D959-6271-AA5DC3D56D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Able to compare our school with others in Buckinghamshire. </a:t>
            </a:r>
            <a:r>
              <a:rPr lang="en-GB" i="1" dirty="0"/>
              <a:t>How does attainment of different groups compare?  </a:t>
            </a:r>
          </a:p>
          <a:p>
            <a:r>
              <a:rPr lang="en-GB" dirty="0"/>
              <a:t>Able to identify trends over time. </a:t>
            </a:r>
            <a:r>
              <a:rPr lang="en-GB" i="1" dirty="0"/>
              <a:t>Linked to School Improvement Planning.</a:t>
            </a:r>
          </a:p>
          <a:p>
            <a:r>
              <a:rPr lang="en-GB" dirty="0"/>
              <a:t>Able to make informed adjustments to teaching, learning and the curriculum. </a:t>
            </a:r>
            <a:r>
              <a:rPr lang="en-GB" i="1" dirty="0"/>
              <a:t>Linked to School Improvement Planning.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88146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68780" y="1013460"/>
            <a:ext cx="8823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 b="1" dirty="0">
                <a:solidFill>
                  <a:schemeClr val="bg1"/>
                </a:solidFill>
                <a:latin typeface="+mj-lt"/>
              </a:rPr>
              <a:t>Assessment and Reporting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782147" y="2065020"/>
            <a:ext cx="780039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+mj-lt"/>
              </a:rPr>
              <a:t>Our Year 2 children will be assessed in reading, writing, grammar, punctuation and spelling and maths.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+mj-lt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+mj-lt"/>
              </a:rPr>
              <a:t>The tests are one way to inform teacher assessment, as in previous years.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+mj-lt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+mj-lt"/>
              </a:rPr>
              <a:t>Teacher assessment, not test results, will form part of the data passed on to your child’s next school/teacher.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US" dirty="0">
              <a:solidFill>
                <a:schemeClr val="bg2">
                  <a:lumMod val="10000"/>
                </a:schemeClr>
              </a:solidFill>
              <a:latin typeface="+mj-lt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+mj-lt"/>
              </a:rPr>
              <a:t>There is no requirement to report results to the local authority or parents.  However, you </a:t>
            </a:r>
            <a:r>
              <a:rPr lang="en-US" dirty="0" smtClean="0">
                <a:solidFill>
                  <a:schemeClr val="bg2">
                    <a:lumMod val="10000"/>
                  </a:schemeClr>
                </a:solidFill>
                <a:latin typeface="+mj-lt"/>
              </a:rPr>
              <a:t>will 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+mj-lt"/>
              </a:rPr>
              <a:t>receive an end of year report detailing the attainment and progress of your </a:t>
            </a:r>
            <a:r>
              <a:rPr lang="en-US" dirty="0" smtClean="0">
                <a:solidFill>
                  <a:schemeClr val="bg2">
                    <a:lumMod val="10000"/>
                  </a:schemeClr>
                </a:solidFill>
                <a:latin typeface="+mj-lt"/>
              </a:rPr>
              <a:t>child, including the marks they scored in each test.</a:t>
            </a:r>
            <a:endParaRPr lang="en-GB" dirty="0">
              <a:solidFill>
                <a:schemeClr val="bg2">
                  <a:lumMod val="10000"/>
                </a:schemeClr>
              </a:solidFill>
              <a:latin typeface="+mj-lt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+mj-lt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+mj-lt"/>
              </a:rPr>
              <a:t>Internal moderation occurs regularly to ensure consistency of data.</a:t>
            </a:r>
          </a:p>
        </p:txBody>
      </p:sp>
    </p:spTree>
    <p:extLst>
      <p:ext uri="{BB962C8B-B14F-4D97-AF65-F5344CB8AC3E}">
        <p14:creationId xmlns:p14="http://schemas.microsoft.com/office/powerpoint/2010/main" val="19465197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29100" y="1295400"/>
            <a:ext cx="3733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 b="1" dirty="0">
                <a:solidFill>
                  <a:schemeClr val="bg1"/>
                </a:solidFill>
                <a:latin typeface="+mj-lt"/>
              </a:rPr>
              <a:t>The Tests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935480" y="2827020"/>
            <a:ext cx="646176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562"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+mj-lt"/>
              </a:rPr>
              <a:t>At the end of Year 2, children will take tests in:</a:t>
            </a:r>
          </a:p>
          <a:p>
            <a:pPr marL="182562"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+mj-lt"/>
            </a:endParaRPr>
          </a:p>
          <a:p>
            <a:pPr marL="466725" indent="-195263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+mj-lt"/>
              </a:rPr>
              <a:t>Reading;</a:t>
            </a:r>
          </a:p>
          <a:p>
            <a:pPr marL="466725" indent="-195263"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+mj-lt"/>
            </a:endParaRPr>
          </a:p>
          <a:p>
            <a:pPr marL="466725" indent="-195263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+mj-lt"/>
              </a:rPr>
              <a:t>English grammar, punctuation and spelling;</a:t>
            </a:r>
          </a:p>
          <a:p>
            <a:pPr marL="466725" indent="-195263"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+mj-lt"/>
            </a:endParaRPr>
          </a:p>
          <a:p>
            <a:pPr marL="466725" indent="-195263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+mj-lt"/>
              </a:rPr>
              <a:t>Maths.</a:t>
            </a:r>
          </a:p>
          <a:p>
            <a:pPr marL="182562"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+mj-lt"/>
            </a:endParaRPr>
          </a:p>
          <a:p>
            <a:pPr marL="182562"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+mj-lt"/>
              </a:rPr>
              <a:t>The tests are due to take place in May.  There are no set days for these.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686473" y="6365420"/>
            <a:ext cx="1754909" cy="12561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1026" name="Picture 2" descr="http://media4.picsearch.com/is?HsKcmSO0quiQiRfD5z8WjCU-RirLJuSk1zTEI2SDEjc&amp;height=2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0484" y="4393168"/>
            <a:ext cx="2038350" cy="203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86144" y="9934004"/>
            <a:ext cx="778507" cy="1036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1028" name="Picture 4" descr="http://media5.picsearch.com/is?SEj_U9y9U139XL3yFjpreSFAE8pIv6IhTR3lBBgNyJk&amp;height=24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623" y="3840169"/>
            <a:ext cx="1332028" cy="1332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9231466" y="3473559"/>
            <a:ext cx="1491953" cy="570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1030" name="Picture 6" descr="http://media4.picsearch.com/is?W2BWoVJdRJM7CU0z0mKfOggbkU42fxg52-tHnQnwZNw&amp;height=24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4968" y="449426"/>
            <a:ext cx="1687027" cy="1852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media2.picsearch.com/is?ej6s0CRWz0W1w0Trm-2mtMWpjbhpHq9q3WejmQ7YwOk&amp;height=24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1976" y="917119"/>
            <a:ext cx="2828532" cy="1990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50407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4000">
              <a:schemeClr val="bg2">
                <a:tint val="97000"/>
                <a:hueMod val="92000"/>
                <a:satMod val="169000"/>
                <a:lumMod val="164000"/>
                <a:alpha val="66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media4.picsearch.com/is?HsKcmSO0quiQiRfD5z8WjCU-RirLJuSk1zTEI2SDEjc&amp;height=2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6873" y="140463"/>
            <a:ext cx="1899227" cy="1899227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>
                <a:alpha val="1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890010" y="259080"/>
            <a:ext cx="43586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 b="1" dirty="0">
                <a:solidFill>
                  <a:schemeClr val="bg1"/>
                </a:solidFill>
                <a:latin typeface="+mj-lt"/>
              </a:rPr>
              <a:t>Reading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32460" y="1461909"/>
            <a:ext cx="1114044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562"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+mj-lt"/>
              </a:rPr>
              <a:t>The Reading Test consists of two separate papers:</a:t>
            </a:r>
          </a:p>
          <a:p>
            <a:pPr marL="182562"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+mj-lt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+mj-lt"/>
              </a:rPr>
              <a:t>Paper 1 – Contains a selection of texts.  Texts and questions are together in one booklet.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+mj-lt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+mj-lt"/>
              </a:rPr>
              <a:t>Paper 2 – Contains a reading booklet of a selection of passages. Children will write their answers to questions about the passage in a separate booklet. 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+mj-lt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+mj-lt"/>
              </a:rPr>
              <a:t>Each paper is worth 50% of the marks and should take approximately 30 to 40 minutes to complete, however, these are not timed tests.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+mj-lt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+mj-lt"/>
              </a:rPr>
              <a:t>The texts will cover a range of poetry, fiction and non-fiction.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+mj-lt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+mj-lt"/>
              </a:rPr>
              <a:t>Questions are designed to assess the comprehension and understanding of a child’s reading.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+mj-lt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+mj-lt"/>
              </a:rPr>
              <a:t>Some questions are multiple choice, others require short answers and some require an extended response or explanation.</a:t>
            </a:r>
          </a:p>
        </p:txBody>
      </p:sp>
    </p:spTree>
    <p:extLst>
      <p:ext uri="{BB962C8B-B14F-4D97-AF65-F5344CB8AC3E}">
        <p14:creationId xmlns:p14="http://schemas.microsoft.com/office/powerpoint/2010/main" val="36892755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73580" y="1491903"/>
            <a:ext cx="824484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There are a variety of question types:</a:t>
            </a:r>
          </a:p>
          <a:p>
            <a:r>
              <a:rPr lang="en-US" dirty="0">
                <a:solidFill>
                  <a:schemeClr val="bg1"/>
                </a:solidFill>
              </a:rPr>
              <a:t>	Multiple choice</a:t>
            </a:r>
          </a:p>
          <a:p>
            <a:r>
              <a:rPr lang="en-US" dirty="0">
                <a:solidFill>
                  <a:schemeClr val="bg1"/>
                </a:solidFill>
              </a:rPr>
              <a:t>	Ranking/ordering, e.g. ‘Number the events below to show in 	which order they happened in the story’</a:t>
            </a:r>
          </a:p>
          <a:p>
            <a:r>
              <a:rPr lang="en-US" dirty="0">
                <a:solidFill>
                  <a:schemeClr val="bg1"/>
                </a:solidFill>
              </a:rPr>
              <a:t>	Matching, e.g. ‘Match the character to the job that they do in 	the story’</a:t>
            </a:r>
          </a:p>
          <a:p>
            <a:r>
              <a:rPr lang="en-US" dirty="0">
                <a:solidFill>
                  <a:schemeClr val="bg1"/>
                </a:solidFill>
              </a:rPr>
              <a:t>	Labelling, e.g. ‘Label the text to show the title’</a:t>
            </a:r>
          </a:p>
          <a:p>
            <a:r>
              <a:rPr lang="en-US" dirty="0">
                <a:solidFill>
                  <a:schemeClr val="bg1"/>
                </a:solidFill>
              </a:rPr>
              <a:t>	Find and copy, e.g. ‘Find and copy one word that shows what 	the weather was like in the story’</a:t>
            </a:r>
          </a:p>
          <a:p>
            <a:r>
              <a:rPr lang="en-US" dirty="0">
                <a:solidFill>
                  <a:schemeClr val="bg1"/>
                </a:solidFill>
              </a:rPr>
              <a:t>	Short answer, e.g. ‘What does the bear eat?’</a:t>
            </a:r>
          </a:p>
          <a:p>
            <a:r>
              <a:rPr lang="en-US" dirty="0">
                <a:solidFill>
                  <a:schemeClr val="bg1"/>
                </a:solidFill>
              </a:rPr>
              <a:t>	Open-ended answer, e.g. ‘Why did Lucy write the letter to her 	grandmother? Give two reasons’</a:t>
            </a:r>
          </a:p>
          <a:p>
            <a:endParaRPr lang="en-US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Teachers have the option to stop the test at any point that they feel is appropriate for a particular child.</a:t>
            </a:r>
          </a:p>
          <a:p>
            <a:endParaRPr lang="en-US" dirty="0"/>
          </a:p>
        </p:txBody>
      </p:sp>
      <p:pic>
        <p:nvPicPr>
          <p:cNvPr id="3074" name="Picture 2" descr="http://media2.picsearch.com/is?tpM_iMkGWR4uRcQPa43cR1WmdgOwWkGUCXhxKIL3DKE&amp;height=2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32421">
            <a:off x="9872231" y="521711"/>
            <a:ext cx="1708390" cy="1796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media2.picsearch.com/is?tpM_iMkGWR4uRcQPa43cR1WmdgOwWkGUCXhxKIL3DKE&amp;height=2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4169">
            <a:off x="471669" y="3595380"/>
            <a:ext cx="1414679" cy="1487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media2.picsearch.com/is?tpM_iMkGWR4uRcQPa43cR1WmdgOwWkGUCXhxKIL3DKE&amp;height=2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32421">
            <a:off x="10345340" y="5223068"/>
            <a:ext cx="1134311" cy="1192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95869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5886" y="300619"/>
            <a:ext cx="4880228" cy="63938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563029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9142" y="310381"/>
            <a:ext cx="7213715" cy="5925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62798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6225" y="784543"/>
            <a:ext cx="9099550" cy="536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430109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26970" y="1013459"/>
            <a:ext cx="73380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 b="1" dirty="0">
                <a:solidFill>
                  <a:schemeClr val="bg1"/>
                </a:solidFill>
                <a:latin typeface="+mj-lt"/>
              </a:rPr>
              <a:t>Writing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478280" y="2773680"/>
            <a:ext cx="717042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+mj-lt"/>
              </a:rPr>
              <a:t>There are no tests for writing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+mj-lt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+mj-lt"/>
              </a:rPr>
              <a:t>Writing -  a range of genres – fiction and non-fiction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+mj-lt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+mj-lt"/>
              </a:rPr>
              <a:t>Writing is assessed against a set of standards – Working Towards the Expected Standard, Working at the Expected Standard and Working at Greater Depth.</a:t>
            </a:r>
          </a:p>
          <a:p>
            <a:pPr marL="182562"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+mj-lt"/>
            </a:endParaRPr>
          </a:p>
          <a:p>
            <a:pPr marL="182562"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+mj-lt"/>
            </a:endParaRPr>
          </a:p>
          <a:p>
            <a:pPr marL="182562">
              <a:defRPr/>
            </a:pPr>
            <a:endParaRPr lang="en-GB" sz="1200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182562">
              <a:defRPr/>
            </a:pPr>
            <a:endParaRPr lang="en-GB" sz="1200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182562">
              <a:defRPr/>
            </a:pPr>
            <a:endParaRPr lang="en-GB" sz="1200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</p:txBody>
      </p:sp>
      <p:sp>
        <p:nvSpPr>
          <p:cNvPr id="5" name="TextBox 4"/>
          <p:cNvSpPr txBox="1"/>
          <p:nvPr/>
        </p:nvSpPr>
        <p:spPr>
          <a:xfrm rot="21205671">
            <a:off x="1003328" y="8075682"/>
            <a:ext cx="544010" cy="357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6157" y="4359564"/>
            <a:ext cx="3190972" cy="212419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08345">
            <a:off x="568394" y="582282"/>
            <a:ext cx="1653001" cy="1487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5231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065" y="904169"/>
            <a:ext cx="11847195" cy="5230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305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1063" y="563975"/>
            <a:ext cx="9665017" cy="5806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8750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03220" y="1790700"/>
            <a:ext cx="5379720" cy="26441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0" y="914987"/>
            <a:ext cx="11841480" cy="4741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4344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7700" y="1036320"/>
            <a:ext cx="10728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 b="1" dirty="0">
                <a:solidFill>
                  <a:schemeClr val="bg1"/>
                </a:solidFill>
                <a:latin typeface="+mj-lt"/>
              </a:rPr>
              <a:t>Spelling, Punctuation and Grammar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569720" y="2827020"/>
            <a:ext cx="80086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562"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+mj-lt"/>
              </a:rPr>
              <a:t>The test consists of two separate papers:</a:t>
            </a:r>
          </a:p>
          <a:p>
            <a:pPr marL="182562"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+mj-lt"/>
            </a:endParaRPr>
          </a:p>
          <a:p>
            <a:pPr marL="182562"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+mj-lt"/>
              </a:rPr>
              <a:t>Paper 1: spelling (20 marks).</a:t>
            </a:r>
          </a:p>
          <a:p>
            <a:pPr marL="182562"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+mj-lt"/>
            </a:endParaRPr>
          </a:p>
          <a:p>
            <a:pPr marL="182562"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+mj-lt"/>
              </a:rPr>
              <a:t>Paper 2: questions (20 marks).</a:t>
            </a:r>
          </a:p>
          <a:p>
            <a:pPr marL="182562">
              <a:defRPr/>
            </a:pPr>
            <a:endParaRPr lang="en-US" dirty="0">
              <a:solidFill>
                <a:schemeClr val="bg2">
                  <a:lumMod val="10000"/>
                </a:schemeClr>
              </a:solidFill>
              <a:latin typeface="+mj-lt"/>
            </a:endParaRPr>
          </a:p>
          <a:p>
            <a:pPr marL="182562">
              <a:defRPr/>
            </a:pP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+mj-lt"/>
              </a:rPr>
              <a:t>It is expected that these will take 15</a:t>
            </a:r>
          </a:p>
          <a:p>
            <a:pPr marL="182562">
              <a:defRPr/>
            </a:pP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+mj-lt"/>
              </a:rPr>
              <a:t>to 20 minutes per paper.</a:t>
            </a:r>
            <a:endParaRPr lang="en-GB" dirty="0">
              <a:solidFill>
                <a:schemeClr val="bg2">
                  <a:lumMod val="10000"/>
                </a:schemeClr>
              </a:solidFill>
              <a:latin typeface="+mj-lt"/>
            </a:endParaRPr>
          </a:p>
          <a:p>
            <a:pPr marL="182562"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182562"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</p:txBody>
      </p:sp>
      <p:pic>
        <p:nvPicPr>
          <p:cNvPr id="2050" name="Picture 2" descr="http://media2.picsearch.com/is?vaoY9aJShlL60drjnDFeHfvrkYX4v68Ose-GgnBkC0k&amp;height=2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79" y="3703782"/>
            <a:ext cx="4646671" cy="2319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7379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868"/>
          <a:stretch>
            <a:fillRect/>
          </a:stretch>
        </p:blipFill>
        <p:spPr bwMode="auto">
          <a:xfrm>
            <a:off x="2060257" y="1564111"/>
            <a:ext cx="8071485" cy="3437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650308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314" b="25507"/>
          <a:stretch>
            <a:fillRect/>
          </a:stretch>
        </p:blipFill>
        <p:spPr bwMode="auto">
          <a:xfrm>
            <a:off x="1749149" y="1668780"/>
            <a:ext cx="8693701" cy="3832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70536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74720" y="1196340"/>
            <a:ext cx="5074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 b="1" dirty="0">
                <a:solidFill>
                  <a:schemeClr val="bg1"/>
                </a:solidFill>
                <a:latin typeface="+mj-lt"/>
              </a:rPr>
              <a:t>Mathematics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13460" y="2682240"/>
            <a:ext cx="1016508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160338"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+mj-lt"/>
              </a:rPr>
              <a:t>Children will sit two tests: Paper 1 and Paper 2:</a:t>
            </a:r>
          </a:p>
          <a:p>
            <a:pPr marL="342900" indent="-160338"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+mj-lt"/>
            </a:endParaRPr>
          </a:p>
          <a:p>
            <a:pPr marL="468312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+mj-lt"/>
              </a:rPr>
              <a:t>Paper 1 is for arithmetic, lasting approximately 20/25 minutes and worth 25 marks. It covers calculation methods for all operations.</a:t>
            </a:r>
          </a:p>
          <a:p>
            <a:pPr marL="468312" indent="-285750"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+mj-lt"/>
            </a:endParaRPr>
          </a:p>
          <a:p>
            <a:pPr marL="468312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+mj-lt"/>
              </a:rPr>
              <a:t>Paper 2 covers problem solving, reasoning and mathematical fluency, lasts for approximately 35 minutes and is worth 35 marks.  This paper includes some (5) mental maths questions.</a:t>
            </a:r>
          </a:p>
          <a:p>
            <a:pPr marL="182562"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+mj-lt"/>
            </a:endParaRPr>
          </a:p>
          <a:p>
            <a:pPr marL="468312" indent="-285750"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438129">
            <a:off x="663506" y="368727"/>
            <a:ext cx="1682642" cy="18533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876145" y="1295399"/>
            <a:ext cx="1496291" cy="13868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92326" y="1086766"/>
            <a:ext cx="2386214" cy="159547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7536" y="5121422"/>
            <a:ext cx="1869121" cy="1400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76873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1089660"/>
            <a:ext cx="40005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3663">
              <a:defRPr/>
            </a:pPr>
            <a:r>
              <a:rPr lang="en-GB" sz="2800" b="1" dirty="0">
                <a:solidFill>
                  <a:schemeClr val="bg2">
                    <a:lumMod val="10000"/>
                  </a:schemeClr>
                </a:solidFill>
                <a:latin typeface="+mj-lt"/>
              </a:rPr>
              <a:t>Maths Paper 1: Arithmetic</a:t>
            </a:r>
          </a:p>
        </p:txBody>
      </p:sp>
      <p:pic>
        <p:nvPicPr>
          <p:cNvPr id="4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0908" y="1222653"/>
            <a:ext cx="5167312" cy="5165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6024788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0544" y="1074420"/>
            <a:ext cx="37185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3663">
              <a:defRPr/>
            </a:pPr>
            <a:r>
              <a:rPr lang="en-GB" sz="2800" b="1" dirty="0">
                <a:solidFill>
                  <a:schemeClr val="bg2">
                    <a:lumMod val="10000"/>
                  </a:schemeClr>
                </a:solidFill>
                <a:latin typeface="+mj-lt"/>
              </a:rPr>
              <a:t>Maths Paper 2: Reasoning</a:t>
            </a:r>
          </a:p>
        </p:txBody>
      </p:sp>
      <p:pic>
        <p:nvPicPr>
          <p:cNvPr id="4" name="Picture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9824" y="175259"/>
            <a:ext cx="7005640" cy="6682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9983719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96194" y="1018903"/>
            <a:ext cx="55996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bg1"/>
                </a:solidFill>
              </a:rPr>
              <a:t>Science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782618" y="2207491"/>
            <a:ext cx="94210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As with writing there is no science test.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Science is assessed through the year against a framework.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Children need to meet all criteria in order to be judged as having met the standards.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033164" y="785091"/>
            <a:ext cx="2466109" cy="24106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62515" y="264680"/>
            <a:ext cx="1994535" cy="271866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9454" y="4595157"/>
            <a:ext cx="2050473" cy="1946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2034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1070" y="66893"/>
            <a:ext cx="7029859" cy="6724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85999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73645" y="1437178"/>
            <a:ext cx="89154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2000" b="1" dirty="0">
                <a:solidFill>
                  <a:schemeClr val="bg1"/>
                </a:solidFill>
              </a:rPr>
              <a:t>How will the tests be marked?</a:t>
            </a:r>
          </a:p>
          <a:p>
            <a:pPr fontAlgn="base"/>
            <a:r>
              <a:rPr lang="en-US" sz="2000" dirty="0">
                <a:solidFill>
                  <a:schemeClr val="bg1"/>
                </a:solidFill>
              </a:rPr>
              <a:t>Although the tests are set externally, they are marked by teachers within the school.</a:t>
            </a:r>
          </a:p>
          <a:p>
            <a:pPr fontAlgn="base"/>
            <a:r>
              <a:rPr lang="en-US" sz="2000" dirty="0">
                <a:solidFill>
                  <a:schemeClr val="bg1"/>
                </a:solidFill>
              </a:rPr>
              <a:t>Children are given a </a:t>
            </a:r>
            <a:r>
              <a:rPr lang="en-US" sz="2000" dirty="0">
                <a:solidFill>
                  <a:schemeClr val="bg1"/>
                </a:solidFill>
                <a:hlinkClick r:id="rId2"/>
              </a:rPr>
              <a:t>scaled score</a:t>
            </a:r>
            <a:r>
              <a:rPr lang="en-US" sz="2000" dirty="0">
                <a:solidFill>
                  <a:schemeClr val="bg1"/>
                </a:solidFill>
              </a:rPr>
              <a:t>. Their raw score – the actual number of marks they get – is translated into a scaled score, where a score of 100 means the child is working at the expected standard.</a:t>
            </a:r>
          </a:p>
          <a:p>
            <a:pPr fontAlgn="base"/>
            <a:r>
              <a:rPr lang="en-US" sz="2000" dirty="0">
                <a:solidFill>
                  <a:schemeClr val="bg1"/>
                </a:solidFill>
              </a:rPr>
              <a:t>A score below 100 indicates that the child needs more support, whereas a score of above 100 suggests the child is working at a higher level than expected for their age. The maximum score possible is 115, and the minimum is 85.</a:t>
            </a:r>
          </a:p>
          <a:p>
            <a:pPr fontAlgn="base"/>
            <a:r>
              <a:rPr lang="en-US" sz="2000" dirty="0">
                <a:solidFill>
                  <a:schemeClr val="bg1"/>
                </a:solidFill>
              </a:rPr>
              <a:t>However, the test results are only a small part of what teachers use to assess each child.  The work that they complete throughout the year is also taken into account.</a:t>
            </a:r>
          </a:p>
        </p:txBody>
      </p:sp>
    </p:spTree>
    <p:extLst>
      <p:ext uri="{BB962C8B-B14F-4D97-AF65-F5344CB8AC3E}">
        <p14:creationId xmlns:p14="http://schemas.microsoft.com/office/powerpoint/2010/main" val="2509654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0327" y="2090172"/>
            <a:ext cx="1111134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2400" b="1" dirty="0">
                <a:solidFill>
                  <a:schemeClr val="bg1"/>
                </a:solidFill>
              </a:rPr>
              <a:t>When will the KS1 SATs take place?</a:t>
            </a:r>
          </a:p>
          <a:p>
            <a:pPr fontAlgn="base"/>
            <a:r>
              <a:rPr lang="en-US" sz="2400" b="1" dirty="0">
                <a:solidFill>
                  <a:schemeClr val="bg1"/>
                </a:solidFill>
              </a:rPr>
              <a:t>The KS1 Optional SATs are due to be administered in May </a:t>
            </a:r>
            <a:r>
              <a:rPr lang="en-US" sz="2400" b="1" dirty="0" smtClean="0">
                <a:solidFill>
                  <a:schemeClr val="bg1"/>
                </a:solidFill>
              </a:rPr>
              <a:t>2025.</a:t>
            </a:r>
            <a:endParaRPr lang="en-US" sz="2400" dirty="0">
              <a:solidFill>
                <a:schemeClr val="bg1"/>
              </a:solidFill>
            </a:endParaRPr>
          </a:p>
          <a:p>
            <a:pPr fontAlgn="base"/>
            <a:r>
              <a:rPr lang="en-US" sz="2400" dirty="0">
                <a:solidFill>
                  <a:schemeClr val="bg1"/>
                </a:solidFill>
              </a:rPr>
              <a:t>Unlike KS2 SATs, KS1 SATs don't have to be administered according to a nationally-set timetable in a specific week. Schools are free to manage the timetable and will aim to administer the tests in the classroom in a low-stress, low-key way; some children won't even be aware they've taken them!</a:t>
            </a:r>
          </a:p>
        </p:txBody>
      </p:sp>
    </p:spTree>
    <p:extLst>
      <p:ext uri="{BB962C8B-B14F-4D97-AF65-F5344CB8AC3E}">
        <p14:creationId xmlns:p14="http://schemas.microsoft.com/office/powerpoint/2010/main" val="150373441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20618" y="997528"/>
            <a:ext cx="101507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What can you do to help your child?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59709" y="2207491"/>
            <a:ext cx="8211128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FF00"/>
                </a:solidFill>
              </a:rPr>
              <a:t>Keep on doing what you are doing!</a:t>
            </a:r>
          </a:p>
          <a:p>
            <a:endParaRPr lang="en-GB" sz="3200" dirty="0">
              <a:solidFill>
                <a:srgbClr val="FFFF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Continue sharing and reading books at home.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Practise weekly spellings and encourage your child to use the words in sentences.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Support your child with homework activities.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Practise times tables.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Get practical!  Weigh and measure out ingredients when baking, count pocket money, play Snakes and Ladders, go on a creepy </a:t>
            </a:r>
            <a:r>
              <a:rPr lang="en-GB" dirty="0" err="1">
                <a:solidFill>
                  <a:schemeClr val="bg1"/>
                </a:solidFill>
              </a:rPr>
              <a:t>crawlie</a:t>
            </a:r>
            <a:r>
              <a:rPr lang="en-GB" dirty="0">
                <a:solidFill>
                  <a:schemeClr val="bg1"/>
                </a:solidFill>
              </a:rPr>
              <a:t> hunt, share biscuits into equal groups, count the stairs to bed in 2s, 5s, 10s, etc.  The possibilities are endless!</a:t>
            </a:r>
          </a:p>
        </p:txBody>
      </p:sp>
    </p:spTree>
    <p:extLst>
      <p:ext uri="{BB962C8B-B14F-4D97-AF65-F5344CB8AC3E}">
        <p14:creationId xmlns:p14="http://schemas.microsoft.com/office/powerpoint/2010/main" val="2770030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AC9025-D5AB-A325-4A4F-E2136753B2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Remember!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6412AF-E7CB-ABE4-FA72-B16BCED6D6C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Year 2 SATs are a snapshot of achievement at a point of time</a:t>
            </a:r>
          </a:p>
          <a:p>
            <a:r>
              <a:rPr lang="en-GB" dirty="0"/>
              <a:t>No employer will ask you if you were ‘working at’ or ‘exceeding’ at the end of Year 2</a:t>
            </a:r>
          </a:p>
          <a:p>
            <a:r>
              <a:rPr lang="en-GB" dirty="0"/>
              <a:t>Year 2 SATs are a measure of attainment, not progress</a:t>
            </a:r>
          </a:p>
          <a:p>
            <a:r>
              <a:rPr lang="en-GB" dirty="0"/>
              <a:t>A child may be ‘working towards’ or ‘working at’ but made really good progress!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DABB88A-FDFC-6DAD-8BE0-EAFE573A8B9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610480" y="1385787"/>
            <a:ext cx="4351338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9248279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460</TotalTime>
  <Words>1071</Words>
  <Application>Microsoft Office PowerPoint</Application>
  <PresentationFormat>Widescreen</PresentationFormat>
  <Paragraphs>122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4" baseType="lpstr">
      <vt:lpstr>Arial</vt:lpstr>
      <vt:lpstr>BPreplay</vt:lpstr>
      <vt:lpstr>Century Gothic</vt:lpstr>
      <vt:lpstr>Wingdings 3</vt:lpstr>
      <vt:lpstr>Slice</vt:lpstr>
      <vt:lpstr>Key Stage 1 SATS Workshop</vt:lpstr>
      <vt:lpstr>PowerPoint Presentation</vt:lpstr>
      <vt:lpstr>Why do we need to assess?</vt:lpstr>
      <vt:lpstr>Why use SATs?</vt:lpstr>
      <vt:lpstr>How do you know the results are accurate?</vt:lpstr>
      <vt:lpstr>What do you do with the results?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Remember!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Eleanor Chown</dc:creator>
  <cp:lastModifiedBy>R. Ochiltree</cp:lastModifiedBy>
  <cp:revision>57</cp:revision>
  <dcterms:created xsi:type="dcterms:W3CDTF">2019-09-23T10:49:57Z</dcterms:created>
  <dcterms:modified xsi:type="dcterms:W3CDTF">2024-09-27T07:17:07Z</dcterms:modified>
</cp:coreProperties>
</file>