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63" r:id="rId4"/>
    <p:sldId id="257" r:id="rId5"/>
    <p:sldId id="267" r:id="rId6"/>
    <p:sldId id="258" r:id="rId7"/>
    <p:sldId id="259" r:id="rId8"/>
    <p:sldId id="260" r:id="rId9"/>
    <p:sldId id="261" r:id="rId10"/>
    <p:sldId id="265" r:id="rId11"/>
    <p:sldId id="266" r:id="rId12"/>
    <p:sldId id="268" r:id="rId13"/>
    <p:sldId id="270"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A37205C-DA3B-497B-8B6F-AA598D8FC3B5}" type="datetimeFigureOut">
              <a:rPr lang="en-GB" smtClean="0"/>
              <a:t>10/01/2024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3445050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37205C-DA3B-497B-8B6F-AA598D8FC3B5}" type="datetimeFigureOut">
              <a:rPr lang="en-GB" smtClean="0"/>
              <a:t>10/01/2024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2871238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37205C-DA3B-497B-8B6F-AA598D8FC3B5}" type="datetimeFigureOut">
              <a:rPr lang="en-GB" smtClean="0"/>
              <a:t>10/01/2024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234910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A37205C-DA3B-497B-8B6F-AA598D8FC3B5}" type="datetimeFigureOut">
              <a:rPr lang="en-GB" smtClean="0"/>
              <a:t>10/01/2024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86316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A37205C-DA3B-497B-8B6F-AA598D8FC3B5}" type="datetimeFigureOut">
              <a:rPr lang="en-GB" smtClean="0"/>
              <a:t>10/01/2024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3318101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A37205C-DA3B-497B-8B6F-AA598D8FC3B5}" type="datetimeFigureOut">
              <a:rPr lang="en-GB" smtClean="0"/>
              <a:t>10/01/2024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1780281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37205C-DA3B-497B-8B6F-AA598D8FC3B5}" type="datetimeFigureOut">
              <a:rPr lang="en-GB" smtClean="0"/>
              <a:t>10/01/2024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3196498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A37205C-DA3B-497B-8B6F-AA598D8FC3B5}" type="datetimeFigureOut">
              <a:rPr lang="en-GB" smtClean="0"/>
              <a:t>10/01/2024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1880282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A37205C-DA3B-497B-8B6F-AA598D8FC3B5}" type="datetimeFigureOut">
              <a:rPr lang="en-GB" smtClean="0"/>
              <a:t>10/01/2024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2189200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37205C-DA3B-497B-8B6F-AA598D8FC3B5}" type="datetimeFigureOut">
              <a:rPr lang="en-GB" smtClean="0"/>
              <a:t>10/01/2024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237811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37205C-DA3B-497B-8B6F-AA598D8FC3B5}" type="datetimeFigureOut">
              <a:rPr lang="en-GB" smtClean="0"/>
              <a:t>10/01/2024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E8246C-A984-43B4-A7A3-F8E1AB04D1A9}" type="slidenum">
              <a:rPr lang="en-GB" smtClean="0"/>
              <a:t>‹#›</a:t>
            </a:fld>
            <a:endParaRPr lang="en-GB"/>
          </a:p>
        </p:txBody>
      </p:sp>
    </p:spTree>
    <p:extLst>
      <p:ext uri="{BB962C8B-B14F-4D97-AF65-F5344CB8AC3E}">
        <p14:creationId xmlns:p14="http://schemas.microsoft.com/office/powerpoint/2010/main" val="681946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37205C-DA3B-497B-8B6F-AA598D8FC3B5}" type="datetimeFigureOut">
              <a:rPr lang="en-GB" smtClean="0"/>
              <a:t>10/01/2024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E8246C-A984-43B4-A7A3-F8E1AB04D1A9}" type="slidenum">
              <a:rPr lang="en-GB" smtClean="0"/>
              <a:t>‹#›</a:t>
            </a:fld>
            <a:endParaRPr lang="en-GB"/>
          </a:p>
        </p:txBody>
      </p:sp>
    </p:spTree>
    <p:extLst>
      <p:ext uri="{BB962C8B-B14F-4D97-AF65-F5344CB8AC3E}">
        <p14:creationId xmlns:p14="http://schemas.microsoft.com/office/powerpoint/2010/main" val="1792063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TkXcabDUg7Q"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home.oxfordowl.co.uk/reading/reading-schemes-oxford-levels/read-write-inc-phonics-guide/" TargetMode="External"/><Relationship Id="rId2" Type="http://schemas.openxmlformats.org/officeDocument/2006/relationships/hyperlink" Target="https://www.ruthmiskin.com/" TargetMode="External"/><Relationship Id="rId1" Type="http://schemas.openxmlformats.org/officeDocument/2006/relationships/slideLayout" Target="../slideLayouts/slideLayout2.xml"/><Relationship Id="rId6" Type="http://schemas.openxmlformats.org/officeDocument/2006/relationships/hyperlink" Target="https://www.phonicsplay.co.uk/" TargetMode="External"/><Relationship Id="rId5" Type="http://schemas.openxmlformats.org/officeDocument/2006/relationships/hyperlink" Target="https://www.oxfordowl.co.uk/for-home/reading-owl/find-a-book/read-write-inc-phonics--1/phonics-pure-sounds-video" TargetMode="External"/><Relationship Id="rId4" Type="http://schemas.openxmlformats.org/officeDocument/2006/relationships/hyperlink" Target="https://www.youtube.com/watch?v=MNyFikwNQT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Comic Sans MS" panose="030F0702030302020204" pitchFamily="66" charset="0"/>
              </a:rPr>
              <a:t>Welcome to phonics</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5614987" y="3820319"/>
            <a:ext cx="962025" cy="1219200"/>
          </a:xfrm>
          <a:prstGeom prst="rect">
            <a:avLst/>
          </a:prstGeom>
        </p:spPr>
      </p:pic>
      <p:sp>
        <p:nvSpPr>
          <p:cNvPr id="3" name="Subtitle 2"/>
          <p:cNvSpPr>
            <a:spLocks noGrp="1"/>
          </p:cNvSpPr>
          <p:nvPr>
            <p:ph type="subTitle" idx="1"/>
          </p:nvPr>
        </p:nvSpPr>
        <p:spPr>
          <a:xfrm>
            <a:off x="1524000" y="3602037"/>
            <a:ext cx="9144000" cy="2659425"/>
          </a:xfrm>
        </p:spPr>
        <p:txBody>
          <a:bodyPr/>
          <a:lstStyle/>
          <a:p>
            <a:endParaRPr lang="en-GB" dirty="0"/>
          </a:p>
          <a:p>
            <a:endParaRPr lang="en-GB" dirty="0"/>
          </a:p>
        </p:txBody>
      </p:sp>
    </p:spTree>
    <p:extLst>
      <p:ext uri="{BB962C8B-B14F-4D97-AF65-F5344CB8AC3E}">
        <p14:creationId xmlns:p14="http://schemas.microsoft.com/office/powerpoint/2010/main" val="10187776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latin typeface="Comic Sans MS" panose="030F0702030302020204" pitchFamily="66" charset="0"/>
              </a:rPr>
              <a:t>The terminology</a:t>
            </a:r>
            <a:br>
              <a:rPr lang="en-GB" dirty="0" smtClean="0">
                <a:latin typeface="Comic Sans MS" panose="030F0702030302020204" pitchFamily="66" charset="0"/>
              </a:rPr>
            </a:br>
            <a:r>
              <a:rPr lang="en-GB" sz="2400" dirty="0" smtClean="0">
                <a:latin typeface="Comic Sans MS" panose="030F0702030302020204" pitchFamily="66" charset="0"/>
              </a:rPr>
              <a:t>Phonics is based on the link between sounds and the way we write them down (graphemes</a:t>
            </a:r>
            <a:r>
              <a:rPr lang="en-GB" sz="2400" dirty="0" smtClean="0"/>
              <a:t>)</a:t>
            </a:r>
            <a:endParaRPr lang="en-GB" dirty="0"/>
          </a:p>
        </p:txBody>
      </p:sp>
      <p:sp>
        <p:nvSpPr>
          <p:cNvPr id="3" name="Content Placeholder 2"/>
          <p:cNvSpPr>
            <a:spLocks noGrp="1"/>
          </p:cNvSpPr>
          <p:nvPr>
            <p:ph idx="1"/>
          </p:nvPr>
        </p:nvSpPr>
        <p:spPr/>
        <p:txBody>
          <a:bodyPr>
            <a:normAutofit fontScale="85000" lnSpcReduction="20000"/>
          </a:bodyPr>
          <a:lstStyle/>
          <a:p>
            <a:r>
              <a:rPr lang="en-GB" dirty="0" err="1">
                <a:latin typeface="Comic Sans MS" panose="030F0702030302020204" pitchFamily="66" charset="0"/>
              </a:rPr>
              <a:t>i</a:t>
            </a:r>
            <a:r>
              <a:rPr lang="en-GB" dirty="0" smtClean="0">
                <a:latin typeface="Comic Sans MS" panose="030F0702030302020204" pitchFamily="66" charset="0"/>
              </a:rPr>
              <a:t>-n  contains </a:t>
            </a:r>
            <a:r>
              <a:rPr lang="en-GB" dirty="0" smtClean="0">
                <a:solidFill>
                  <a:srgbClr val="FF0000"/>
                </a:solidFill>
                <a:latin typeface="Comic Sans MS" panose="030F0702030302020204" pitchFamily="66" charset="0"/>
              </a:rPr>
              <a:t>2 sounds </a:t>
            </a:r>
            <a:r>
              <a:rPr lang="en-GB" dirty="0" smtClean="0">
                <a:latin typeface="Comic Sans MS" panose="030F0702030302020204" pitchFamily="66" charset="0"/>
              </a:rPr>
              <a:t>and </a:t>
            </a:r>
            <a:r>
              <a:rPr lang="en-GB" dirty="0" smtClean="0">
                <a:solidFill>
                  <a:srgbClr val="FF0000"/>
                </a:solidFill>
                <a:latin typeface="Comic Sans MS" panose="030F0702030302020204" pitchFamily="66" charset="0"/>
              </a:rPr>
              <a:t>2 graphemes</a:t>
            </a:r>
          </a:p>
          <a:p>
            <a:endParaRPr lang="en-GB" dirty="0">
              <a:latin typeface="Comic Sans MS" panose="030F0702030302020204" pitchFamily="66" charset="0"/>
            </a:endParaRPr>
          </a:p>
          <a:p>
            <a:r>
              <a:rPr lang="en-GB" dirty="0" smtClean="0">
                <a:latin typeface="Comic Sans MS" panose="030F0702030302020204" pitchFamily="66" charset="0"/>
              </a:rPr>
              <a:t>c-a-t contains </a:t>
            </a:r>
            <a:r>
              <a:rPr lang="en-GB" dirty="0" smtClean="0">
                <a:solidFill>
                  <a:srgbClr val="FF0000"/>
                </a:solidFill>
                <a:latin typeface="Comic Sans MS" panose="030F0702030302020204" pitchFamily="66" charset="0"/>
              </a:rPr>
              <a:t>3 sounds </a:t>
            </a:r>
            <a:r>
              <a:rPr lang="en-GB" dirty="0" smtClean="0">
                <a:latin typeface="Comic Sans MS" panose="030F0702030302020204" pitchFamily="66" charset="0"/>
              </a:rPr>
              <a:t>and </a:t>
            </a:r>
            <a:r>
              <a:rPr lang="en-GB" dirty="0" smtClean="0">
                <a:solidFill>
                  <a:srgbClr val="FF0000"/>
                </a:solidFill>
                <a:latin typeface="Comic Sans MS" panose="030F0702030302020204" pitchFamily="66" charset="0"/>
              </a:rPr>
              <a:t>3 graphemes</a:t>
            </a:r>
            <a:endParaRPr lang="en-GB" dirty="0">
              <a:solidFill>
                <a:srgbClr val="FF0000"/>
              </a:solidFill>
              <a:latin typeface="Comic Sans MS" panose="030F0702030302020204" pitchFamily="66" charset="0"/>
            </a:endParaRPr>
          </a:p>
          <a:p>
            <a:endParaRPr lang="en-GB" dirty="0" smtClean="0">
              <a:latin typeface="Comic Sans MS" panose="030F0702030302020204" pitchFamily="66" charset="0"/>
            </a:endParaRPr>
          </a:p>
          <a:p>
            <a:r>
              <a:rPr lang="en-GB" dirty="0" err="1" smtClean="0">
                <a:latin typeface="Comic Sans MS" panose="030F0702030302020204" pitchFamily="66" charset="0"/>
              </a:rPr>
              <a:t>ch</a:t>
            </a:r>
            <a:r>
              <a:rPr lang="en-GB" dirty="0" smtClean="0">
                <a:latin typeface="Comic Sans MS" panose="030F0702030302020204" pitchFamily="66" charset="0"/>
              </a:rPr>
              <a:t>-a-t contains </a:t>
            </a:r>
            <a:r>
              <a:rPr lang="en-GB" dirty="0" smtClean="0">
                <a:solidFill>
                  <a:srgbClr val="FF0000"/>
                </a:solidFill>
                <a:latin typeface="Comic Sans MS" panose="030F0702030302020204" pitchFamily="66" charset="0"/>
              </a:rPr>
              <a:t>3 sounds</a:t>
            </a:r>
            <a:r>
              <a:rPr lang="en-GB" dirty="0" smtClean="0">
                <a:latin typeface="Comic Sans MS" panose="030F0702030302020204" pitchFamily="66" charset="0"/>
              </a:rPr>
              <a:t> and </a:t>
            </a:r>
            <a:r>
              <a:rPr lang="en-GB" dirty="0" smtClean="0">
                <a:solidFill>
                  <a:srgbClr val="FF0000"/>
                </a:solidFill>
                <a:latin typeface="Comic Sans MS" panose="030F0702030302020204" pitchFamily="66" charset="0"/>
              </a:rPr>
              <a:t>3 graphemes </a:t>
            </a:r>
            <a:r>
              <a:rPr lang="en-GB" dirty="0" smtClean="0">
                <a:latin typeface="Comic Sans MS" panose="030F0702030302020204" pitchFamily="66" charset="0"/>
              </a:rPr>
              <a:t>(we will look at 2 letter 1 sounds shortly – also </a:t>
            </a:r>
            <a:r>
              <a:rPr lang="en-GB" dirty="0" smtClean="0">
                <a:latin typeface="Comic Sans MS" panose="030F0702030302020204" pitchFamily="66" charset="0"/>
              </a:rPr>
              <a:t>known </a:t>
            </a:r>
            <a:r>
              <a:rPr lang="en-GB" dirty="0" smtClean="0">
                <a:latin typeface="Comic Sans MS" panose="030F0702030302020204" pitchFamily="66" charset="0"/>
              </a:rPr>
              <a:t>as special friends)</a:t>
            </a:r>
          </a:p>
          <a:p>
            <a:endParaRPr lang="en-GB" dirty="0">
              <a:latin typeface="Comic Sans MS" panose="030F0702030302020204" pitchFamily="66" charset="0"/>
            </a:endParaRPr>
          </a:p>
          <a:p>
            <a:r>
              <a:rPr lang="en-GB" dirty="0" smtClean="0">
                <a:solidFill>
                  <a:srgbClr val="00B050"/>
                </a:solidFill>
                <a:latin typeface="Comic Sans MS" panose="030F0702030302020204" pitchFamily="66" charset="0"/>
              </a:rPr>
              <a:t>Green words </a:t>
            </a:r>
            <a:r>
              <a:rPr lang="en-GB" dirty="0" smtClean="0">
                <a:latin typeface="Comic Sans MS" panose="030F0702030302020204" pitchFamily="66" charset="0"/>
              </a:rPr>
              <a:t>are words made up from the sounds the children are learning and can be read by sound-blending.  </a:t>
            </a:r>
            <a:r>
              <a:rPr lang="en-GB" dirty="0" smtClean="0">
                <a:solidFill>
                  <a:srgbClr val="FF0000"/>
                </a:solidFill>
                <a:latin typeface="Comic Sans MS" panose="030F0702030302020204" pitchFamily="66" charset="0"/>
              </a:rPr>
              <a:t>Red words </a:t>
            </a:r>
            <a:r>
              <a:rPr lang="en-GB" dirty="0" smtClean="0">
                <a:latin typeface="Comic Sans MS" panose="030F0702030302020204" pitchFamily="66" charset="0"/>
              </a:rPr>
              <a:t>are ‘tricky’ words that may not be decodable but contain graphemes.  They are called red words because the children need to think about the words and they may not be able to use sound-blending to read them (said, want, would).</a:t>
            </a:r>
            <a:endParaRPr lang="en-GB" dirty="0">
              <a:latin typeface="Comic Sans MS" panose="030F0702030302020204" pitchFamily="66" charset="0"/>
            </a:endParaRPr>
          </a:p>
        </p:txBody>
      </p:sp>
    </p:spTree>
    <p:extLst>
      <p:ext uri="{BB962C8B-B14F-4D97-AF65-F5344CB8AC3E}">
        <p14:creationId xmlns:p14="http://schemas.microsoft.com/office/powerpoint/2010/main" val="89032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Fred Talk</a:t>
            </a:r>
            <a:br>
              <a:rPr lang="en-GB" dirty="0" smtClean="0">
                <a:latin typeface="Comic Sans MS" panose="030F0702030302020204" pitchFamily="66" charset="0"/>
              </a:rPr>
            </a:br>
            <a:r>
              <a:rPr lang="en-GB" sz="2800" dirty="0" smtClean="0">
                <a:solidFill>
                  <a:srgbClr val="00B050"/>
                </a:solidFill>
                <a:latin typeface="Comic Sans MS" panose="030F0702030302020204" pitchFamily="66" charset="0"/>
              </a:rPr>
              <a:t>Fred can only speak in individual sounds, not whole word</a:t>
            </a:r>
            <a:r>
              <a:rPr lang="en-GB" sz="2800" dirty="0" smtClean="0">
                <a:solidFill>
                  <a:srgbClr val="00B050"/>
                </a:solidFill>
              </a:rPr>
              <a:t>s</a:t>
            </a:r>
            <a:endParaRPr lang="en-GB" dirty="0">
              <a:solidFill>
                <a:srgbClr val="00B050"/>
              </a:solidFill>
            </a:endParaRPr>
          </a:p>
        </p:txBody>
      </p:sp>
      <p:sp>
        <p:nvSpPr>
          <p:cNvPr id="3" name="Content Placeholder 2"/>
          <p:cNvSpPr>
            <a:spLocks noGrp="1"/>
          </p:cNvSpPr>
          <p:nvPr>
            <p:ph idx="1"/>
          </p:nvPr>
        </p:nvSpPr>
        <p:spPr/>
        <p:txBody>
          <a:bodyPr>
            <a:normAutofit fontScale="92500" lnSpcReduction="10000"/>
          </a:bodyPr>
          <a:lstStyle/>
          <a:p>
            <a:r>
              <a:rPr lang="en-GB" sz="2400" dirty="0" smtClean="0">
                <a:latin typeface="Comic Sans MS" panose="030F0702030302020204" pitchFamily="66" charset="0"/>
              </a:rPr>
              <a:t>Fred knows that sounds are pure and have one syllable.  The children can then sound-blend.  C-a-t = cat (not ‘</a:t>
            </a:r>
            <a:r>
              <a:rPr lang="en-GB" sz="2400" dirty="0" err="1" smtClean="0">
                <a:latin typeface="Comic Sans MS" panose="030F0702030302020204" pitchFamily="66" charset="0"/>
              </a:rPr>
              <a:t>cuh</a:t>
            </a:r>
            <a:r>
              <a:rPr lang="en-GB" sz="2400" dirty="0" smtClean="0">
                <a:latin typeface="Comic Sans MS" panose="030F0702030302020204" pitchFamily="66" charset="0"/>
              </a:rPr>
              <a:t>’ or ‘</a:t>
            </a:r>
            <a:r>
              <a:rPr lang="en-GB" sz="2400" dirty="0" err="1" smtClean="0">
                <a:latin typeface="Comic Sans MS" panose="030F0702030302020204" pitchFamily="66" charset="0"/>
              </a:rPr>
              <a:t>tuh</a:t>
            </a:r>
            <a:r>
              <a:rPr lang="en-GB" sz="2400" dirty="0" smtClean="0">
                <a:latin typeface="Comic Sans MS" panose="030F0702030302020204" pitchFamily="66" charset="0"/>
              </a:rPr>
              <a:t>’).  When we teach at school we would correct as a whole group without identifying specific children.  Children first need to learn how to blend orally and this checks they are hearing the sounds.  Often children will miss the first letter or the last letter to start with. </a:t>
            </a:r>
          </a:p>
          <a:p>
            <a:endParaRPr lang="en-GB" sz="2400" dirty="0">
              <a:latin typeface="Comic Sans MS" panose="030F0702030302020204" pitchFamily="66" charset="0"/>
            </a:endParaRPr>
          </a:p>
          <a:p>
            <a:r>
              <a:rPr lang="en-GB" sz="2400" dirty="0" smtClean="0">
                <a:latin typeface="Comic Sans MS" panose="030F0702030302020204" pitchFamily="66" charset="0"/>
              </a:rPr>
              <a:t> </a:t>
            </a:r>
            <a:r>
              <a:rPr lang="en-GB" sz="2400" dirty="0">
                <a:latin typeface="Comic Sans MS" panose="030F0702030302020204" pitchFamily="66" charset="0"/>
                <a:hlinkClick r:id="rId2"/>
              </a:rPr>
              <a:t>https://</a:t>
            </a:r>
            <a:r>
              <a:rPr lang="en-GB" sz="2400" dirty="0" smtClean="0">
                <a:latin typeface="Comic Sans MS" panose="030F0702030302020204" pitchFamily="66" charset="0"/>
                <a:hlinkClick r:id="rId2"/>
              </a:rPr>
              <a:t>www.youtube.com/watch?v=TkXcabDUg7Q</a:t>
            </a:r>
            <a:endParaRPr lang="en-GB" sz="2400" dirty="0" smtClean="0">
              <a:latin typeface="Comic Sans MS" panose="030F0702030302020204" pitchFamily="66" charset="0"/>
            </a:endParaRPr>
          </a:p>
          <a:p>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Fred’s sounds.  Are they stretchy or bouncy?  </a:t>
            </a:r>
            <a:r>
              <a:rPr lang="en-GB" sz="2400" dirty="0" smtClean="0">
                <a:solidFill>
                  <a:srgbClr val="FF0000"/>
                </a:solidFill>
                <a:latin typeface="Comic Sans MS" panose="030F0702030302020204" pitchFamily="66" charset="0"/>
              </a:rPr>
              <a:t>Bouncy sounds </a:t>
            </a:r>
            <a:r>
              <a:rPr lang="en-GB" sz="2400" dirty="0" smtClean="0">
                <a:latin typeface="Comic Sans MS" panose="030F0702030302020204" pitchFamily="66" charset="0"/>
              </a:rPr>
              <a:t>include c-c-c, p-p-p (not </a:t>
            </a:r>
            <a:r>
              <a:rPr lang="en-GB" sz="2400" dirty="0" err="1" smtClean="0">
                <a:latin typeface="Comic Sans MS" panose="030F0702030302020204" pitchFamily="66" charset="0"/>
              </a:rPr>
              <a:t>puh</a:t>
            </a:r>
            <a:r>
              <a:rPr lang="en-GB" sz="2400" dirty="0" smtClean="0">
                <a:latin typeface="Comic Sans MS" panose="030F0702030302020204" pitchFamily="66" charset="0"/>
              </a:rPr>
              <a:t>!)  Don’t add ‘uh’ after a bouncy sound (c not </a:t>
            </a:r>
            <a:r>
              <a:rPr lang="en-GB" sz="2400" dirty="0" err="1" smtClean="0">
                <a:latin typeface="Comic Sans MS" panose="030F0702030302020204" pitchFamily="66" charset="0"/>
              </a:rPr>
              <a:t>cuh</a:t>
            </a:r>
            <a:r>
              <a:rPr lang="en-GB" sz="2400" dirty="0" smtClean="0">
                <a:latin typeface="Comic Sans MS" panose="030F0702030302020204" pitchFamily="66" charset="0"/>
              </a:rPr>
              <a:t>). </a:t>
            </a:r>
            <a:r>
              <a:rPr lang="en-GB" sz="2400" dirty="0" smtClean="0">
                <a:solidFill>
                  <a:srgbClr val="FF0000"/>
                </a:solidFill>
                <a:latin typeface="Comic Sans MS" panose="030F0702030302020204" pitchFamily="66" charset="0"/>
              </a:rPr>
              <a:t>Stretchy sounds</a:t>
            </a:r>
            <a:r>
              <a:rPr lang="en-GB" sz="2400" dirty="0" smtClean="0">
                <a:latin typeface="Comic Sans MS" panose="030F0702030302020204" pitchFamily="66" charset="0"/>
              </a:rPr>
              <a:t> include </a:t>
            </a:r>
            <a:r>
              <a:rPr lang="en-GB" sz="2400" dirty="0" err="1" smtClean="0">
                <a:latin typeface="Comic Sans MS" panose="030F0702030302020204" pitchFamily="66" charset="0"/>
              </a:rPr>
              <a:t>sssss</a:t>
            </a:r>
            <a:r>
              <a:rPr lang="en-GB" sz="2400" dirty="0" smtClean="0">
                <a:latin typeface="Comic Sans MS" panose="030F0702030302020204" pitchFamily="66" charset="0"/>
              </a:rPr>
              <a:t> and </a:t>
            </a:r>
            <a:r>
              <a:rPr lang="en-GB" sz="2400" dirty="0" err="1" smtClean="0">
                <a:latin typeface="Comic Sans MS" panose="030F0702030302020204" pitchFamily="66" charset="0"/>
              </a:rPr>
              <a:t>fffff</a:t>
            </a:r>
            <a:r>
              <a:rPr lang="en-GB" sz="2400" dirty="0" smtClean="0">
                <a:latin typeface="Comic Sans MS" panose="030F0702030302020204" pitchFamily="66" charset="0"/>
              </a:rPr>
              <a:t> (bunny teeth – </a:t>
            </a:r>
            <a:r>
              <a:rPr lang="en-GB" sz="2400" dirty="0" err="1" smtClean="0">
                <a:latin typeface="Comic Sans MS" panose="030F0702030302020204" pitchFamily="66" charset="0"/>
              </a:rPr>
              <a:t>th</a:t>
            </a:r>
            <a:r>
              <a:rPr lang="en-GB" sz="2400" dirty="0" smtClean="0">
                <a:latin typeface="Comic Sans MS" panose="030F0702030302020204" pitchFamily="66" charset="0"/>
              </a:rPr>
              <a:t> is show me your tongue!). </a:t>
            </a:r>
          </a:p>
          <a:p>
            <a:endParaRPr lang="en-GB" sz="2400" dirty="0">
              <a:latin typeface="Comic Sans MS" panose="030F0702030302020204" pitchFamily="66" charset="0"/>
            </a:endParaRPr>
          </a:p>
          <a:p>
            <a:endParaRPr lang="en-GB" dirty="0"/>
          </a:p>
          <a:p>
            <a:endParaRPr lang="en-GB" dirty="0" smtClean="0"/>
          </a:p>
          <a:p>
            <a:endParaRPr lang="en-GB" dirty="0"/>
          </a:p>
          <a:p>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235556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The basics</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70000" lnSpcReduction="20000"/>
          </a:bodyPr>
          <a:lstStyle/>
          <a:p>
            <a:pPr marL="0" indent="0">
              <a:buNone/>
            </a:pPr>
            <a:endParaRPr lang="en-GB" dirty="0" smtClean="0"/>
          </a:p>
          <a:p>
            <a:r>
              <a:rPr lang="en-GB" dirty="0" smtClean="0">
                <a:latin typeface="Comic Sans MS" panose="030F0702030302020204" pitchFamily="66" charset="0"/>
              </a:rPr>
              <a:t>We tell the children what they will be learning and why </a:t>
            </a:r>
            <a:r>
              <a:rPr lang="en-GB" dirty="0" smtClean="0">
                <a:solidFill>
                  <a:srgbClr val="0070C0"/>
                </a:solidFill>
                <a:latin typeface="Comic Sans MS" panose="030F0702030302020204" pitchFamily="66" charset="0"/>
              </a:rPr>
              <a:t>“Today we are going to be learning a new sound for you to read and write in your work.  Our sound today is”  </a:t>
            </a:r>
            <a:r>
              <a:rPr lang="en-GB" dirty="0" smtClean="0">
                <a:latin typeface="Comic Sans MS" panose="030F0702030302020204" pitchFamily="66" charset="0"/>
              </a:rPr>
              <a:t>We use this phrase every time we start a phonics  session.  We always end with </a:t>
            </a:r>
            <a:r>
              <a:rPr lang="en-GB" dirty="0" smtClean="0">
                <a:solidFill>
                  <a:srgbClr val="00B050"/>
                </a:solidFill>
                <a:latin typeface="Comic Sans MS" panose="030F0702030302020204" pitchFamily="66" charset="0"/>
              </a:rPr>
              <a:t>‘what sound did we learn today?’</a:t>
            </a:r>
            <a:r>
              <a:rPr lang="en-GB" dirty="0" smtClean="0">
                <a:latin typeface="Comic Sans MS" panose="030F0702030302020204" pitchFamily="66" charset="0"/>
              </a:rPr>
              <a:t> as a recap.</a:t>
            </a:r>
          </a:p>
          <a:p>
            <a:endParaRPr lang="en-GB" dirty="0" smtClean="0">
              <a:latin typeface="Comic Sans MS" panose="030F0702030302020204" pitchFamily="66" charset="0"/>
            </a:endParaRPr>
          </a:p>
          <a:p>
            <a:r>
              <a:rPr lang="en-GB" dirty="0" smtClean="0">
                <a:latin typeface="Comic Sans MS" panose="030F0702030302020204" pitchFamily="66" charset="0"/>
              </a:rPr>
              <a:t>Generally we learn a new sound per day.  In </a:t>
            </a:r>
            <a:r>
              <a:rPr lang="en-GB" dirty="0" smtClean="0">
                <a:latin typeface="Comic Sans MS" panose="030F0702030302020204" pitchFamily="66" charset="0"/>
              </a:rPr>
              <a:t>Reception</a:t>
            </a:r>
            <a:r>
              <a:rPr lang="en-GB" dirty="0" smtClean="0">
                <a:latin typeface="Comic Sans MS" panose="030F0702030302020204" pitchFamily="66" charset="0"/>
              </a:rPr>
              <a:t>, the sound sheets will go home with the letter they have learnt.  Children are assessed on their phonic sounds every half term.  This enables us to check if they are being taught in the right group and also to show progression.  </a:t>
            </a:r>
          </a:p>
          <a:p>
            <a:pPr marL="0" indent="0">
              <a:buNone/>
            </a:pPr>
            <a:r>
              <a:rPr lang="en-GB" dirty="0" smtClean="0">
                <a:latin typeface="Comic Sans MS" panose="030F0702030302020204" pitchFamily="66" charset="0"/>
              </a:rPr>
              <a:t> </a:t>
            </a:r>
          </a:p>
          <a:p>
            <a:endParaRPr lang="en-GB" dirty="0">
              <a:latin typeface="Comic Sans MS" panose="030F0702030302020204" pitchFamily="66" charset="0"/>
            </a:endParaRPr>
          </a:p>
          <a:p>
            <a:r>
              <a:rPr lang="en-GB" b="1" i="1" dirty="0" smtClean="0">
                <a:solidFill>
                  <a:srgbClr val="FF0000"/>
                </a:solidFill>
                <a:latin typeface="Comic Sans MS" panose="030F0702030302020204" pitchFamily="66" charset="0"/>
              </a:rPr>
              <a:t>Show a practical lesson</a:t>
            </a:r>
            <a:r>
              <a:rPr lang="en-GB" b="1" i="1" dirty="0">
                <a:solidFill>
                  <a:srgbClr val="FF0000"/>
                </a:solidFill>
                <a:latin typeface="Comic Sans MS" panose="030F0702030302020204" pitchFamily="66" charset="0"/>
              </a:rPr>
              <a:t> </a:t>
            </a:r>
            <a:r>
              <a:rPr lang="en-GB" b="1" i="1" dirty="0" smtClean="0">
                <a:solidFill>
                  <a:srgbClr val="FF0000"/>
                </a:solidFill>
                <a:latin typeface="Comic Sans MS" panose="030F0702030302020204" pitchFamily="66" charset="0"/>
              </a:rPr>
              <a:t>of set 1 sounds.   </a:t>
            </a:r>
            <a:r>
              <a:rPr lang="en-GB" b="1" i="1" dirty="0" smtClean="0">
                <a:latin typeface="Comic Sans MS" panose="030F0702030302020204" pitchFamily="66" charset="0"/>
              </a:rPr>
              <a:t>Any questions?</a:t>
            </a:r>
          </a:p>
          <a:p>
            <a:endParaRPr lang="en-GB" b="1" i="1" dirty="0" smtClean="0">
              <a:latin typeface="Comic Sans MS" panose="030F0702030302020204" pitchFamily="66" charset="0"/>
            </a:endParaRPr>
          </a:p>
          <a:p>
            <a:r>
              <a:rPr lang="en-GB" b="1" i="1" dirty="0" smtClean="0">
                <a:solidFill>
                  <a:srgbClr val="FF0000"/>
                </a:solidFill>
                <a:latin typeface="Comic Sans MS" panose="030F0702030302020204" pitchFamily="66" charset="0"/>
              </a:rPr>
              <a:t>Show a practical lesson of set 2 sounds.  </a:t>
            </a:r>
            <a:r>
              <a:rPr lang="en-GB" b="1" i="1" dirty="0">
                <a:latin typeface="Comic Sans MS" panose="030F0702030302020204" pitchFamily="66" charset="0"/>
              </a:rPr>
              <a:t>Any questions?</a:t>
            </a:r>
          </a:p>
          <a:p>
            <a:endParaRPr lang="en-GB" b="1" i="1" dirty="0" smtClean="0">
              <a:solidFill>
                <a:srgbClr val="FF0000"/>
              </a:solidFill>
            </a:endParaRPr>
          </a:p>
        </p:txBody>
      </p:sp>
    </p:spTree>
    <p:extLst>
      <p:ext uri="{BB962C8B-B14F-4D97-AF65-F5344CB8AC3E}">
        <p14:creationId xmlns:p14="http://schemas.microsoft.com/office/powerpoint/2010/main" val="1724586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8829" y="713468"/>
            <a:ext cx="10515600" cy="1325563"/>
          </a:xfrm>
        </p:spPr>
        <p:txBody>
          <a:bodyPr/>
          <a:lstStyle/>
          <a:p>
            <a:pPr algn="ctr"/>
            <a:r>
              <a:rPr lang="en-GB" dirty="0" smtClean="0">
                <a:latin typeface="Comic Sans MS" panose="030F0702030302020204" pitchFamily="66" charset="0"/>
              </a:rPr>
              <a:t>Basic Lesson</a:t>
            </a:r>
            <a:endParaRPr lang="en-GB" dirty="0">
              <a:latin typeface="Comic Sans MS" panose="030F0702030302020204" pitchFamily="66" charset="0"/>
            </a:endParaRPr>
          </a:p>
        </p:txBody>
      </p:sp>
      <p:sp>
        <p:nvSpPr>
          <p:cNvPr id="3" name="Content Placeholder 2"/>
          <p:cNvSpPr>
            <a:spLocks noGrp="1"/>
          </p:cNvSpPr>
          <p:nvPr>
            <p:ph idx="1"/>
          </p:nvPr>
        </p:nvSpPr>
        <p:spPr>
          <a:xfrm>
            <a:off x="838200" y="1637211"/>
            <a:ext cx="10515600" cy="4902926"/>
          </a:xfrm>
        </p:spPr>
        <p:txBody>
          <a:bodyPr>
            <a:normAutofit fontScale="85000" lnSpcReduction="10000"/>
          </a:bodyPr>
          <a:lstStyle/>
          <a:p>
            <a:r>
              <a:rPr lang="en-GB" sz="2000" dirty="0" smtClean="0">
                <a:solidFill>
                  <a:srgbClr val="7030A0"/>
                </a:solidFill>
                <a:latin typeface="Comic Sans MS" panose="030F0702030302020204" pitchFamily="66" charset="0"/>
              </a:rPr>
              <a:t>Introduce sound</a:t>
            </a:r>
            <a:r>
              <a:rPr lang="en-GB" sz="2000" dirty="0" smtClean="0">
                <a:latin typeface="Comic Sans MS" panose="030F0702030302020204" pitchFamily="66" charset="0"/>
              </a:rPr>
              <a:t> – no card needed. (so if it’s n, show stretch </a:t>
            </a:r>
            <a:r>
              <a:rPr lang="en-GB" sz="2000" dirty="0" err="1" smtClean="0">
                <a:latin typeface="Comic Sans MS" panose="030F0702030302020204" pitchFamily="66" charset="0"/>
              </a:rPr>
              <a:t>nnnnn</a:t>
            </a:r>
            <a:r>
              <a:rPr lang="en-GB" sz="2000" dirty="0" smtClean="0">
                <a:latin typeface="Comic Sans MS" panose="030F0702030302020204" pitchFamily="66" charset="0"/>
              </a:rPr>
              <a:t>)</a:t>
            </a:r>
          </a:p>
          <a:p>
            <a:r>
              <a:rPr lang="en-GB" sz="2000" dirty="0" smtClean="0">
                <a:solidFill>
                  <a:srgbClr val="7030A0"/>
                </a:solidFill>
                <a:latin typeface="Comic Sans MS" panose="030F0702030302020204" pitchFamily="66" charset="0"/>
              </a:rPr>
              <a:t>Say words </a:t>
            </a:r>
            <a:r>
              <a:rPr lang="en-GB" sz="2000" dirty="0" smtClean="0">
                <a:latin typeface="Comic Sans MS" panose="030F0702030302020204" pitchFamily="66" charset="0"/>
              </a:rPr>
              <a:t>beginning with the sound (</a:t>
            </a:r>
            <a:r>
              <a:rPr lang="en-GB" sz="2000" dirty="0" err="1" smtClean="0">
                <a:latin typeface="Comic Sans MS" panose="030F0702030302020204" pitchFamily="66" charset="0"/>
              </a:rPr>
              <a:t>nnnnnet</a:t>
            </a:r>
            <a:r>
              <a:rPr lang="en-GB" sz="2000" dirty="0" smtClean="0">
                <a:latin typeface="Comic Sans MS" panose="030F0702030302020204" pitchFamily="66" charset="0"/>
              </a:rPr>
              <a:t>,  </a:t>
            </a:r>
            <a:r>
              <a:rPr lang="en-GB" sz="2000" dirty="0" err="1" smtClean="0">
                <a:latin typeface="Comic Sans MS" panose="030F0702030302020204" pitchFamily="66" charset="0"/>
              </a:rPr>
              <a:t>nnnnneedle</a:t>
            </a:r>
            <a:r>
              <a:rPr lang="en-GB" sz="2000" dirty="0" smtClean="0">
                <a:latin typeface="Comic Sans MS" panose="030F0702030302020204" pitchFamily="66" charset="0"/>
              </a:rPr>
              <a:t>, </a:t>
            </a:r>
            <a:r>
              <a:rPr lang="en-GB" sz="2000" dirty="0" err="1" smtClean="0">
                <a:latin typeface="Comic Sans MS" panose="030F0702030302020204" pitchFamily="66" charset="0"/>
              </a:rPr>
              <a:t>nnnnnecklace</a:t>
            </a:r>
            <a:r>
              <a:rPr lang="en-GB" sz="2000" dirty="0" smtClean="0">
                <a:latin typeface="Comic Sans MS" panose="030F0702030302020204" pitchFamily="66" charset="0"/>
              </a:rPr>
              <a:t>)</a:t>
            </a:r>
          </a:p>
          <a:p>
            <a:r>
              <a:rPr lang="en-GB" sz="2000" dirty="0" smtClean="0">
                <a:solidFill>
                  <a:srgbClr val="7030A0"/>
                </a:solidFill>
                <a:latin typeface="Comic Sans MS" panose="030F0702030302020204" pitchFamily="66" charset="0"/>
              </a:rPr>
              <a:t>Speed sounds</a:t>
            </a:r>
            <a:r>
              <a:rPr lang="en-GB" sz="2000" dirty="0" smtClean="0">
                <a:latin typeface="Comic Sans MS" panose="030F0702030302020204" pitchFamily="66" charset="0"/>
              </a:rPr>
              <a:t>:  Show n card and picture.  Turn and say.</a:t>
            </a:r>
          </a:p>
          <a:p>
            <a:r>
              <a:rPr lang="en-GB" sz="2000" dirty="0" smtClean="0">
                <a:solidFill>
                  <a:srgbClr val="7030A0"/>
                </a:solidFill>
                <a:latin typeface="Comic Sans MS" panose="030F0702030302020204" pitchFamily="66" charset="0"/>
              </a:rPr>
              <a:t>Put the n sound into the cards already known </a:t>
            </a:r>
            <a:r>
              <a:rPr lang="en-GB" sz="2000" dirty="0" smtClean="0">
                <a:latin typeface="Comic Sans MS" panose="030F0702030302020204" pitchFamily="66" charset="0"/>
              </a:rPr>
              <a:t>and point when you see it (you shouldn’t have to look at the cards as you will hear if they are incorrect or don’t know it).  I always choose someone sitting well to hide it in the cards).  Also you can use ‘where is it? good, brilliant’ as praise as you turn the cards.</a:t>
            </a:r>
          </a:p>
          <a:p>
            <a:r>
              <a:rPr lang="en-GB" sz="2000" dirty="0" smtClean="0">
                <a:solidFill>
                  <a:srgbClr val="7030A0"/>
                </a:solidFill>
                <a:latin typeface="Comic Sans MS" panose="030F0702030302020204" pitchFamily="66" charset="0"/>
              </a:rPr>
              <a:t>Write it on the board</a:t>
            </a:r>
            <a:r>
              <a:rPr lang="en-GB" sz="2000" dirty="0" smtClean="0">
                <a:latin typeface="Comic Sans MS" panose="030F0702030302020204" pitchFamily="66" charset="0"/>
              </a:rPr>
              <a:t>.  Children to repeat.  Air write it.  Write it on your hand, carpet, knee.  Write in books 3 times.  You can also include 2 other sounds known to date after.</a:t>
            </a:r>
          </a:p>
          <a:p>
            <a:r>
              <a:rPr lang="en-GB" sz="2000" dirty="0" smtClean="0">
                <a:solidFill>
                  <a:srgbClr val="7030A0"/>
                </a:solidFill>
                <a:latin typeface="Comic Sans MS" panose="030F0702030302020204" pitchFamily="66" charset="0"/>
              </a:rPr>
              <a:t>Fred Talk </a:t>
            </a:r>
            <a:r>
              <a:rPr lang="en-GB" sz="2000" dirty="0" smtClean="0">
                <a:latin typeface="Comic Sans MS" panose="030F0702030302020204" pitchFamily="66" charset="0"/>
              </a:rPr>
              <a:t>– </a:t>
            </a:r>
            <a:r>
              <a:rPr lang="en-GB" sz="2000" dirty="0" err="1" smtClean="0">
                <a:latin typeface="Comic Sans MS" panose="030F0702030302020204" pitchFamily="66" charset="0"/>
              </a:rPr>
              <a:t>i</a:t>
            </a:r>
            <a:r>
              <a:rPr lang="en-GB" sz="2000" dirty="0" smtClean="0">
                <a:latin typeface="Comic Sans MS" panose="030F0702030302020204" pitchFamily="66" charset="0"/>
              </a:rPr>
              <a:t>-n, o-n, p-</a:t>
            </a:r>
            <a:r>
              <a:rPr lang="en-GB" sz="2000" dirty="0" err="1" smtClean="0">
                <a:latin typeface="Comic Sans MS" panose="030F0702030302020204" pitchFamily="66" charset="0"/>
              </a:rPr>
              <a:t>i</a:t>
            </a:r>
            <a:r>
              <a:rPr lang="en-GB" sz="2000" dirty="0" smtClean="0">
                <a:latin typeface="Comic Sans MS" panose="030F0702030302020204" pitchFamily="66" charset="0"/>
              </a:rPr>
              <a:t>-n.  Children repeat </a:t>
            </a:r>
            <a:r>
              <a:rPr lang="en-GB" sz="2000" dirty="0" err="1" smtClean="0">
                <a:latin typeface="Comic Sans MS" panose="030F0702030302020204" pitchFamily="66" charset="0"/>
              </a:rPr>
              <a:t>i</a:t>
            </a:r>
            <a:r>
              <a:rPr lang="en-GB" sz="2000" dirty="0" smtClean="0">
                <a:latin typeface="Comic Sans MS" panose="030F0702030302020204" pitchFamily="66" charset="0"/>
              </a:rPr>
              <a:t>-n in, o-n on etc.</a:t>
            </a:r>
          </a:p>
          <a:p>
            <a:r>
              <a:rPr lang="en-GB" sz="2000" dirty="0" smtClean="0">
                <a:solidFill>
                  <a:srgbClr val="7030A0"/>
                </a:solidFill>
                <a:latin typeface="Comic Sans MS" panose="030F0702030302020204" pitchFamily="66" charset="0"/>
              </a:rPr>
              <a:t>Thinking of a word </a:t>
            </a:r>
            <a:r>
              <a:rPr lang="en-GB" sz="2000" dirty="0" smtClean="0">
                <a:latin typeface="Comic Sans MS" panose="030F0702030302020204" pitchFamily="66" charset="0"/>
              </a:rPr>
              <a:t>– pin, what do I need for pin (use the pocket chart then write it on the board). How many sounds, pinch it on, use different voices.  Go and write it – make sure you are walking round saying p-</a:t>
            </a:r>
            <a:r>
              <a:rPr lang="en-GB" sz="2000" dirty="0" err="1" smtClean="0">
                <a:latin typeface="Comic Sans MS" panose="030F0702030302020204" pitchFamily="66" charset="0"/>
              </a:rPr>
              <a:t>i</a:t>
            </a:r>
            <a:r>
              <a:rPr lang="en-GB" sz="2000" dirty="0" smtClean="0">
                <a:latin typeface="Comic Sans MS" panose="030F0702030302020204" pitchFamily="66" charset="0"/>
              </a:rPr>
              <a:t>-n pin so they are constantly hearing it.  If children haven’t got it, write it on the board – give me a wave (or tick), copy it down.  “If it isn’t the same, copy it down now”. Gives children the chance to correct letter formation too.  If I am writing a sentence I would point to my fingers (The pin is big) so they know they need 4 words rather than pinching the sounds on.</a:t>
            </a:r>
          </a:p>
          <a:p>
            <a:r>
              <a:rPr lang="en-GB" sz="2000" dirty="0" smtClean="0">
                <a:solidFill>
                  <a:srgbClr val="7030A0"/>
                </a:solidFill>
                <a:latin typeface="Comic Sans MS" panose="030F0702030302020204" pitchFamily="66" charset="0"/>
              </a:rPr>
              <a:t>Green words, alien words, red words.</a:t>
            </a:r>
          </a:p>
          <a:p>
            <a:r>
              <a:rPr lang="en-GB" sz="2000" dirty="0" smtClean="0">
                <a:solidFill>
                  <a:srgbClr val="7030A0"/>
                </a:solidFill>
                <a:latin typeface="Comic Sans MS" panose="030F0702030302020204" pitchFamily="66" charset="0"/>
              </a:rPr>
              <a:t>What letter did we learn today?  </a:t>
            </a:r>
            <a:r>
              <a:rPr lang="en-GB" sz="2000" dirty="0" smtClean="0">
                <a:solidFill>
                  <a:srgbClr val="FF6600"/>
                </a:solidFill>
                <a:latin typeface="Comic Sans MS" panose="030F0702030302020204" pitchFamily="66" charset="0"/>
              </a:rPr>
              <a:t>WHOOOOSH!</a:t>
            </a:r>
            <a:endParaRPr lang="en-GB" sz="2000" dirty="0">
              <a:solidFill>
                <a:srgbClr val="FF6600"/>
              </a:solidFill>
              <a:latin typeface="Comic Sans MS" panose="030F0702030302020204" pitchFamily="66" charset="0"/>
            </a:endParaRPr>
          </a:p>
        </p:txBody>
      </p:sp>
    </p:spTree>
    <p:extLst>
      <p:ext uri="{BB962C8B-B14F-4D97-AF65-F5344CB8AC3E}">
        <p14:creationId xmlns:p14="http://schemas.microsoft.com/office/powerpoint/2010/main" val="604875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802231"/>
          </a:xfrm>
        </p:spPr>
        <p:txBody>
          <a:bodyPr>
            <a:normAutofit fontScale="90000"/>
          </a:bodyPr>
          <a:lstStyle/>
          <a:p>
            <a:r>
              <a:rPr lang="en-GB" dirty="0" smtClean="0">
                <a:latin typeface="Comic Sans MS" panose="030F0702030302020204" pitchFamily="66" charset="0"/>
              </a:rPr>
              <a:t>Praise, praise, praise</a:t>
            </a:r>
            <a:endParaRPr lang="en-GB" dirty="0">
              <a:latin typeface="Comic Sans MS" panose="030F0702030302020204" pitchFamily="66" charset="0"/>
            </a:endParaRPr>
          </a:p>
        </p:txBody>
      </p:sp>
      <p:sp>
        <p:nvSpPr>
          <p:cNvPr id="3" name="Subtitle 2"/>
          <p:cNvSpPr>
            <a:spLocks noGrp="1"/>
          </p:cNvSpPr>
          <p:nvPr>
            <p:ph type="subTitle" idx="1"/>
          </p:nvPr>
        </p:nvSpPr>
        <p:spPr>
          <a:xfrm>
            <a:off x="1524000" y="2307771"/>
            <a:ext cx="9144000" cy="3918858"/>
          </a:xfrm>
        </p:spPr>
        <p:txBody>
          <a:bodyPr>
            <a:normAutofit lnSpcReduction="10000"/>
          </a:bodyPr>
          <a:lstStyle/>
          <a:p>
            <a:r>
              <a:rPr lang="en-GB" dirty="0" smtClean="0">
                <a:solidFill>
                  <a:srgbClr val="FF0000"/>
                </a:solidFill>
                <a:latin typeface="Comic Sans MS" panose="030F0702030302020204" pitchFamily="66" charset="0"/>
              </a:rPr>
              <a:t>Teeny tiny clap          </a:t>
            </a:r>
          </a:p>
          <a:p>
            <a:r>
              <a:rPr lang="en-GB" dirty="0" smtClean="0">
                <a:solidFill>
                  <a:srgbClr val="00B050"/>
                </a:solidFill>
                <a:latin typeface="Comic Sans MS" panose="030F0702030302020204" pitchFamily="66" charset="0"/>
              </a:rPr>
              <a:t>Spectacular!</a:t>
            </a:r>
          </a:p>
          <a:p>
            <a:r>
              <a:rPr lang="en-GB" dirty="0" smtClean="0">
                <a:latin typeface="Comic Sans MS" panose="030F0702030302020204" pitchFamily="66" charset="0"/>
              </a:rPr>
              <a:t>Elvis</a:t>
            </a:r>
          </a:p>
          <a:p>
            <a:r>
              <a:rPr lang="en-GB" dirty="0" smtClean="0">
                <a:solidFill>
                  <a:srgbClr val="FFC000"/>
                </a:solidFill>
                <a:latin typeface="Comic Sans MS" panose="030F0702030302020204" pitchFamily="66" charset="0"/>
              </a:rPr>
              <a:t>Whoosh!</a:t>
            </a:r>
          </a:p>
          <a:p>
            <a:r>
              <a:rPr lang="en-GB" dirty="0" smtClean="0">
                <a:solidFill>
                  <a:srgbClr val="FF0066"/>
                </a:solidFill>
                <a:latin typeface="Comic Sans MS" panose="030F0702030302020204" pitchFamily="66" charset="0"/>
              </a:rPr>
              <a:t>Rainbow</a:t>
            </a:r>
          </a:p>
          <a:p>
            <a:r>
              <a:rPr lang="en-GB" dirty="0" smtClean="0">
                <a:solidFill>
                  <a:srgbClr val="002060"/>
                </a:solidFill>
                <a:latin typeface="Comic Sans MS" panose="030F0702030302020204" pitchFamily="66" charset="0"/>
              </a:rPr>
              <a:t>Double honker truck</a:t>
            </a:r>
          </a:p>
          <a:p>
            <a:r>
              <a:rPr lang="en-GB" dirty="0" smtClean="0">
                <a:solidFill>
                  <a:srgbClr val="FF0000"/>
                </a:solidFill>
                <a:latin typeface="Comic Sans MS" panose="030F0702030302020204" pitchFamily="66" charset="0"/>
              </a:rPr>
              <a:t>Tomato ketchup splat</a:t>
            </a:r>
          </a:p>
          <a:p>
            <a:r>
              <a:rPr lang="en-GB" dirty="0" smtClean="0">
                <a:solidFill>
                  <a:srgbClr val="FF0066"/>
                </a:solidFill>
                <a:latin typeface="Comic Sans MS" panose="030F0702030302020204" pitchFamily="66" charset="0"/>
              </a:rPr>
              <a:t>Marshmallow clap</a:t>
            </a:r>
          </a:p>
          <a:p>
            <a:r>
              <a:rPr lang="en-GB" dirty="0" smtClean="0">
                <a:solidFill>
                  <a:srgbClr val="92D050"/>
                </a:solidFill>
                <a:latin typeface="Comic Sans MS" panose="030F0702030302020204" pitchFamily="66" charset="0"/>
              </a:rPr>
              <a:t>Round of a claws</a:t>
            </a:r>
            <a:endParaRPr lang="en-GB" dirty="0">
              <a:solidFill>
                <a:srgbClr val="92D050"/>
              </a:solidFill>
              <a:latin typeface="Comic Sans MS" panose="030F0702030302020204" pitchFamily="66" charset="0"/>
            </a:endParaRPr>
          </a:p>
        </p:txBody>
      </p:sp>
    </p:spTree>
    <p:extLst>
      <p:ext uri="{BB962C8B-B14F-4D97-AF65-F5344CB8AC3E}">
        <p14:creationId xmlns:p14="http://schemas.microsoft.com/office/powerpoint/2010/main" val="4135276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898026"/>
          </a:xfrm>
        </p:spPr>
        <p:txBody>
          <a:bodyPr>
            <a:noAutofit/>
          </a:bodyPr>
          <a:lstStyle/>
          <a:p>
            <a:r>
              <a:rPr lang="en-GB" sz="4400" dirty="0" smtClean="0">
                <a:solidFill>
                  <a:srgbClr val="FF0000"/>
                </a:solidFill>
                <a:latin typeface="Comic Sans MS" panose="030F0702030302020204" pitchFamily="66" charset="0"/>
              </a:rPr>
              <a:t>Red words</a:t>
            </a:r>
            <a:r>
              <a:rPr lang="en-GB" sz="4400" dirty="0" smtClean="0">
                <a:latin typeface="Comic Sans MS" panose="030F0702030302020204" pitchFamily="66" charset="0"/>
              </a:rPr>
              <a:t>, </a:t>
            </a:r>
            <a:r>
              <a:rPr lang="en-GB" sz="4400" dirty="0" smtClean="0">
                <a:solidFill>
                  <a:srgbClr val="00B050"/>
                </a:solidFill>
                <a:latin typeface="Comic Sans MS" panose="030F0702030302020204" pitchFamily="66" charset="0"/>
              </a:rPr>
              <a:t>green words</a:t>
            </a:r>
            <a:r>
              <a:rPr lang="en-GB" sz="4400" dirty="0" smtClean="0">
                <a:latin typeface="Comic Sans MS" panose="030F0702030302020204" pitchFamily="66" charset="0"/>
              </a:rPr>
              <a:t>, </a:t>
            </a:r>
            <a:br>
              <a:rPr lang="en-GB" sz="4400" dirty="0" smtClean="0">
                <a:latin typeface="Comic Sans MS" panose="030F0702030302020204" pitchFamily="66" charset="0"/>
              </a:rPr>
            </a:br>
            <a:r>
              <a:rPr lang="en-GB" sz="4400" dirty="0" smtClean="0">
                <a:solidFill>
                  <a:srgbClr val="7030A0"/>
                </a:solidFill>
                <a:latin typeface="Comic Sans MS" panose="030F0702030302020204" pitchFamily="66" charset="0"/>
              </a:rPr>
              <a:t>alien words</a:t>
            </a:r>
            <a:endParaRPr lang="en-GB" sz="4400" dirty="0">
              <a:solidFill>
                <a:srgbClr val="7030A0"/>
              </a:solidFill>
              <a:latin typeface="Comic Sans MS" panose="030F0702030302020204" pitchFamily="66" charset="0"/>
            </a:endParaRPr>
          </a:p>
        </p:txBody>
      </p:sp>
      <p:sp>
        <p:nvSpPr>
          <p:cNvPr id="3" name="Subtitle 2"/>
          <p:cNvSpPr>
            <a:spLocks noGrp="1"/>
          </p:cNvSpPr>
          <p:nvPr>
            <p:ph type="subTitle" idx="1"/>
          </p:nvPr>
        </p:nvSpPr>
        <p:spPr>
          <a:xfrm>
            <a:off x="1524000" y="2290354"/>
            <a:ext cx="9144000" cy="3744686"/>
          </a:xfrm>
        </p:spPr>
        <p:txBody>
          <a:bodyPr>
            <a:normAutofit fontScale="77500" lnSpcReduction="20000"/>
          </a:bodyPr>
          <a:lstStyle/>
          <a:p>
            <a:r>
              <a:rPr lang="en-GB" dirty="0" smtClean="0">
                <a:latin typeface="Comic Sans MS" panose="030F0702030302020204" pitchFamily="66" charset="0"/>
              </a:rPr>
              <a:t>Red words, green words (can you spot the special friends?) and alien words in every session.</a:t>
            </a:r>
          </a:p>
          <a:p>
            <a:r>
              <a:rPr lang="en-GB" dirty="0" smtClean="0">
                <a:solidFill>
                  <a:srgbClr val="FF0000"/>
                </a:solidFill>
                <a:latin typeface="Comic Sans MS" panose="030F0702030302020204" pitchFamily="66" charset="0"/>
              </a:rPr>
              <a:t>Practical alien words example – what nonsense!</a:t>
            </a:r>
          </a:p>
          <a:p>
            <a:endParaRPr lang="en-GB" dirty="0" smtClean="0">
              <a:solidFill>
                <a:srgbClr val="FF0000"/>
              </a:solidFill>
              <a:latin typeface="Comic Sans MS" panose="030F0702030302020204" pitchFamily="66" charset="0"/>
            </a:endParaRPr>
          </a:p>
          <a:p>
            <a:r>
              <a:rPr lang="en-GB" dirty="0" smtClean="0">
                <a:latin typeface="Comic Sans MS" panose="030F0702030302020204" pitchFamily="66" charset="0"/>
              </a:rPr>
              <a:t>We use the the green cards that include the sound taught that day.</a:t>
            </a:r>
          </a:p>
          <a:p>
            <a:r>
              <a:rPr lang="en-GB" dirty="0" smtClean="0">
                <a:solidFill>
                  <a:srgbClr val="FF0000"/>
                </a:solidFill>
                <a:latin typeface="Comic Sans MS" panose="030F0702030302020204" pitchFamily="66" charset="0"/>
              </a:rPr>
              <a:t> </a:t>
            </a:r>
            <a:r>
              <a:rPr lang="en-GB" dirty="0" smtClean="0">
                <a:latin typeface="Comic Sans MS" panose="030F0702030302020204" pitchFamily="66" charset="0"/>
              </a:rPr>
              <a:t>(example </a:t>
            </a:r>
            <a:r>
              <a:rPr lang="en-GB" dirty="0" err="1" smtClean="0">
                <a:latin typeface="Comic Sans MS" panose="030F0702030302020204" pitchFamily="66" charset="0"/>
              </a:rPr>
              <a:t>ch</a:t>
            </a:r>
            <a:r>
              <a:rPr lang="en-GB" dirty="0" smtClean="0">
                <a:latin typeface="Comic Sans MS" panose="030F0702030302020204" pitchFamily="66" charset="0"/>
              </a:rPr>
              <a:t> – chin, chop, alien word chon and red word ‘</a:t>
            </a:r>
            <a:r>
              <a:rPr lang="en-GB" dirty="0" smtClean="0">
                <a:solidFill>
                  <a:srgbClr val="FF0000"/>
                </a:solidFill>
                <a:latin typeface="Comic Sans MS" panose="030F0702030302020204" pitchFamily="66" charset="0"/>
              </a:rPr>
              <a:t>the</a:t>
            </a:r>
            <a:r>
              <a:rPr lang="en-GB" dirty="0" smtClean="0">
                <a:latin typeface="Comic Sans MS" panose="030F0702030302020204" pitchFamily="66" charset="0"/>
              </a:rPr>
              <a:t>’)</a:t>
            </a:r>
          </a:p>
          <a:p>
            <a:endParaRPr lang="en-GB" dirty="0" smtClean="0">
              <a:latin typeface="Comic Sans MS" panose="030F0702030302020204" pitchFamily="66" charset="0"/>
            </a:endParaRPr>
          </a:p>
          <a:p>
            <a:r>
              <a:rPr lang="en-GB" dirty="0" smtClean="0">
                <a:latin typeface="Comic Sans MS" panose="030F0702030302020204" pitchFamily="66" charset="0"/>
              </a:rPr>
              <a:t>Popcorn or wave ideas if you ask a question </a:t>
            </a:r>
          </a:p>
          <a:p>
            <a:r>
              <a:rPr lang="en-GB" dirty="0" smtClean="0">
                <a:latin typeface="Comic Sans MS" panose="030F0702030302020204" pitchFamily="66" charset="0"/>
              </a:rPr>
              <a:t>(sound out ‘red’ might prompt question on favourite colour)</a:t>
            </a:r>
          </a:p>
          <a:p>
            <a:endParaRPr lang="en-GB" dirty="0">
              <a:latin typeface="Comic Sans MS" panose="030F0702030302020204" pitchFamily="66" charset="0"/>
            </a:endParaRPr>
          </a:p>
          <a:p>
            <a:r>
              <a:rPr lang="en-GB" dirty="0" smtClean="0">
                <a:latin typeface="Comic Sans MS" panose="030F0702030302020204" pitchFamily="66" charset="0"/>
              </a:rPr>
              <a:t>If some children are still writing, we will give other children another word to write or have phonics play on the screen with those sou</a:t>
            </a:r>
            <a:r>
              <a:rPr lang="en-GB" dirty="0" smtClean="0"/>
              <a:t>nds.</a:t>
            </a:r>
          </a:p>
          <a:p>
            <a:endParaRPr lang="en-GB" dirty="0"/>
          </a:p>
        </p:txBody>
      </p:sp>
    </p:spTree>
    <p:extLst>
      <p:ext uri="{BB962C8B-B14F-4D97-AF65-F5344CB8AC3E}">
        <p14:creationId xmlns:p14="http://schemas.microsoft.com/office/powerpoint/2010/main" val="1066554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1325563"/>
          </a:xfrm>
        </p:spPr>
        <p:txBody>
          <a:bodyPr/>
          <a:lstStyle/>
          <a:p>
            <a:pPr algn="ctr"/>
            <a:r>
              <a:rPr lang="en-GB" dirty="0" smtClean="0">
                <a:latin typeface="Comic Sans MS" panose="030F0702030302020204" pitchFamily="66" charset="0"/>
              </a:rPr>
              <a:t>How do we teach</a:t>
            </a:r>
            <a:r>
              <a:rPr lang="en-GB" dirty="0" smtClean="0"/>
              <a:t>?</a:t>
            </a:r>
            <a:endParaRPr lang="en-GB" dirty="0"/>
          </a:p>
        </p:txBody>
      </p:sp>
      <p:sp>
        <p:nvSpPr>
          <p:cNvPr id="3" name="Content Placeholder 2"/>
          <p:cNvSpPr>
            <a:spLocks noGrp="1"/>
          </p:cNvSpPr>
          <p:nvPr>
            <p:ph idx="1"/>
          </p:nvPr>
        </p:nvSpPr>
        <p:spPr>
          <a:xfrm>
            <a:off x="838200" y="1690687"/>
            <a:ext cx="10515600" cy="4486275"/>
          </a:xfrm>
        </p:spPr>
        <p:txBody>
          <a:bodyPr>
            <a:normAutofit fontScale="47500" lnSpcReduction="20000"/>
          </a:bodyPr>
          <a:lstStyle/>
          <a:p>
            <a:r>
              <a:rPr lang="en-GB" sz="3300" dirty="0" smtClean="0">
                <a:latin typeface="Comic Sans MS" panose="030F0702030302020204" pitchFamily="66" charset="0"/>
              </a:rPr>
              <a:t>Each lesson is prepared ready for your child to start.  We use </a:t>
            </a:r>
            <a:r>
              <a:rPr lang="en-GB" sz="3300" dirty="0" smtClean="0">
                <a:solidFill>
                  <a:srgbClr val="0070C0"/>
                </a:solidFill>
                <a:latin typeface="Comic Sans MS" panose="030F0702030302020204" pitchFamily="66" charset="0"/>
              </a:rPr>
              <a:t>date stamps </a:t>
            </a:r>
            <a:r>
              <a:rPr lang="en-GB" sz="3300" dirty="0" smtClean="0">
                <a:latin typeface="Comic Sans MS" panose="030F0702030302020204" pitchFamily="66" charset="0"/>
              </a:rPr>
              <a:t>to save time and focus on the phonics aspect of the lesson. Books have </a:t>
            </a:r>
            <a:r>
              <a:rPr lang="en-GB" sz="3300" dirty="0" smtClean="0">
                <a:solidFill>
                  <a:srgbClr val="0070C0"/>
                </a:solidFill>
                <a:latin typeface="Comic Sans MS" panose="030F0702030302020204" pitchFamily="66" charset="0"/>
              </a:rPr>
              <a:t>sticker bookmarks </a:t>
            </a:r>
            <a:r>
              <a:rPr lang="en-GB" sz="3300" dirty="0" smtClean="0">
                <a:latin typeface="Comic Sans MS" panose="030F0702030302020204" pitchFamily="66" charset="0"/>
              </a:rPr>
              <a:t>to make it easier for children to find their next page.  We use a </a:t>
            </a:r>
            <a:r>
              <a:rPr lang="en-GB" sz="3300" dirty="0" smtClean="0">
                <a:solidFill>
                  <a:srgbClr val="FFC000"/>
                </a:solidFill>
                <a:latin typeface="Comic Sans MS" panose="030F0702030302020204" pitchFamily="66" charset="0"/>
              </a:rPr>
              <a:t>yellow pencil</a:t>
            </a:r>
            <a:r>
              <a:rPr lang="en-GB" sz="3300" dirty="0" smtClean="0">
                <a:latin typeface="Comic Sans MS" panose="030F0702030302020204" pitchFamily="66" charset="0"/>
              </a:rPr>
              <a:t> ready for corrections.  Write </a:t>
            </a:r>
            <a:r>
              <a:rPr lang="en-GB" sz="3300" dirty="0" smtClean="0">
                <a:solidFill>
                  <a:srgbClr val="002060"/>
                </a:solidFill>
                <a:latin typeface="Comic Sans MS" panose="030F0702030302020204" pitchFamily="66" charset="0"/>
              </a:rPr>
              <a:t>new sounds 3 times </a:t>
            </a:r>
            <a:r>
              <a:rPr lang="en-GB" sz="3300" dirty="0" smtClean="0">
                <a:latin typeface="Comic Sans MS" panose="030F0702030302020204" pitchFamily="66" charset="0"/>
              </a:rPr>
              <a:t>(watch formation).  Children sit in an </a:t>
            </a:r>
            <a:r>
              <a:rPr lang="en-GB" sz="3300" dirty="0" smtClean="0">
                <a:solidFill>
                  <a:srgbClr val="FF0000"/>
                </a:solidFill>
                <a:latin typeface="Comic Sans MS" panose="030F0702030302020204" pitchFamily="66" charset="0"/>
              </a:rPr>
              <a:t>arc</a:t>
            </a:r>
            <a:r>
              <a:rPr lang="en-GB" sz="3300" dirty="0" smtClean="0">
                <a:latin typeface="Comic Sans MS" panose="030F0702030302020204" pitchFamily="66" charset="0"/>
              </a:rPr>
              <a:t> to enable them to see the sounds and teacher clearly.  Children have a table and carpet space.</a:t>
            </a:r>
          </a:p>
          <a:p>
            <a:endParaRPr lang="en-GB" sz="3300" dirty="0">
              <a:latin typeface="Comic Sans MS" panose="030F0702030302020204" pitchFamily="66" charset="0"/>
            </a:endParaRPr>
          </a:p>
          <a:p>
            <a:r>
              <a:rPr lang="en-GB" sz="3300" dirty="0" smtClean="0">
                <a:latin typeface="Comic Sans MS" panose="030F0702030302020204" pitchFamily="66" charset="0"/>
              </a:rPr>
              <a:t>At the end of the lesson children are able to stamp or mark their own work.  Children who have found the word tricky to write will be able to correct their work as the teacher demonstrates it on the board.  Set 3 phonics can tick their own work as well as using a stamper.  </a:t>
            </a:r>
            <a:r>
              <a:rPr lang="en-GB" sz="3300" dirty="0" smtClean="0">
                <a:solidFill>
                  <a:srgbClr val="FF0000"/>
                </a:solidFill>
                <a:latin typeface="Comic Sans MS" panose="030F0702030302020204" pitchFamily="66" charset="0"/>
              </a:rPr>
              <a:t>Letter formation </a:t>
            </a:r>
            <a:r>
              <a:rPr lang="en-GB" sz="3300" dirty="0" smtClean="0">
                <a:latin typeface="Comic Sans MS" panose="030F0702030302020204" pitchFamily="66" charset="0"/>
              </a:rPr>
              <a:t>– ask them to write the sound again 3 times.  </a:t>
            </a:r>
          </a:p>
          <a:p>
            <a:endParaRPr lang="en-GB" sz="3300" dirty="0">
              <a:latin typeface="Comic Sans MS" panose="030F0702030302020204" pitchFamily="66" charset="0"/>
            </a:endParaRPr>
          </a:p>
          <a:p>
            <a:r>
              <a:rPr lang="en-GB" sz="3300" dirty="0" smtClean="0">
                <a:latin typeface="Comic Sans MS" panose="030F0702030302020204" pitchFamily="66" charset="0"/>
              </a:rPr>
              <a:t>As children become more confident with the sounds, they may start to write the word in sentences.</a:t>
            </a:r>
          </a:p>
          <a:p>
            <a:endParaRPr lang="en-GB" sz="3300" dirty="0" smtClean="0">
              <a:latin typeface="Comic Sans MS" panose="030F0702030302020204" pitchFamily="66" charset="0"/>
            </a:endParaRPr>
          </a:p>
          <a:p>
            <a:r>
              <a:rPr lang="en-GB" sz="3300" dirty="0" smtClean="0">
                <a:latin typeface="Comic Sans MS" panose="030F0702030302020204" pitchFamily="66" charset="0"/>
              </a:rPr>
              <a:t>Children can only stamp their work once the teacher has seen it and any corrections made.</a:t>
            </a:r>
          </a:p>
          <a:p>
            <a:endParaRPr lang="en-GB" sz="3300" dirty="0" smtClean="0">
              <a:latin typeface="Comic Sans MS" panose="030F0702030302020204" pitchFamily="66" charset="0"/>
            </a:endParaRPr>
          </a:p>
          <a:p>
            <a:r>
              <a:rPr lang="en-GB" sz="3300" dirty="0" smtClean="0">
                <a:latin typeface="Comic Sans MS" panose="030F0702030302020204" pitchFamily="66" charset="0"/>
              </a:rPr>
              <a:t>Pinch the sounds on.  Model how to hold fingers correctly.  Two letters one sound/3 letters one sound.</a:t>
            </a:r>
          </a:p>
          <a:p>
            <a:endParaRPr lang="en-GB" sz="3300" dirty="0" smtClean="0">
              <a:latin typeface="Comic Sans MS" panose="030F0702030302020204" pitchFamily="66" charset="0"/>
            </a:endParaRPr>
          </a:p>
          <a:p>
            <a:r>
              <a:rPr lang="en-GB" sz="3300" dirty="0" smtClean="0">
                <a:latin typeface="Comic Sans MS" panose="030F0702030302020204" pitchFamily="66" charset="0"/>
              </a:rPr>
              <a:t>Red cards, green cards, RWI cards they know to date. </a:t>
            </a:r>
          </a:p>
          <a:p>
            <a:endParaRPr lang="en-GB" dirty="0"/>
          </a:p>
        </p:txBody>
      </p:sp>
    </p:spTree>
    <p:extLst>
      <p:ext uri="{BB962C8B-B14F-4D97-AF65-F5344CB8AC3E}">
        <p14:creationId xmlns:p14="http://schemas.microsoft.com/office/powerpoint/2010/main" val="1056921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89614"/>
          </a:xfrm>
        </p:spPr>
        <p:txBody>
          <a:bodyPr/>
          <a:lstStyle/>
          <a:p>
            <a:r>
              <a:rPr lang="en-GB" dirty="0" smtClean="0">
                <a:latin typeface="Comic Sans MS" panose="030F0702030302020204" pitchFamily="66" charset="0"/>
              </a:rPr>
              <a:t>Set 3 sounds</a:t>
            </a:r>
            <a:endParaRPr lang="en-GB" dirty="0">
              <a:latin typeface="Comic Sans MS" panose="030F0702030302020204" pitchFamily="66" charset="0"/>
            </a:endParaRPr>
          </a:p>
        </p:txBody>
      </p:sp>
      <p:sp>
        <p:nvSpPr>
          <p:cNvPr id="3" name="Subtitle 2"/>
          <p:cNvSpPr>
            <a:spLocks noGrp="1"/>
          </p:cNvSpPr>
          <p:nvPr>
            <p:ph type="subTitle" idx="1"/>
          </p:nvPr>
        </p:nvSpPr>
        <p:spPr>
          <a:xfrm>
            <a:off x="1524000" y="2490651"/>
            <a:ext cx="9144000" cy="3831772"/>
          </a:xfrm>
        </p:spPr>
        <p:txBody>
          <a:bodyPr>
            <a:normAutofit fontScale="92500" lnSpcReduction="10000"/>
          </a:bodyPr>
          <a:lstStyle/>
          <a:p>
            <a:endParaRPr lang="en-GB" dirty="0" smtClean="0"/>
          </a:p>
          <a:p>
            <a:r>
              <a:rPr lang="en-GB" dirty="0" smtClean="0">
                <a:latin typeface="Comic Sans MS" panose="030F0702030302020204" pitchFamily="66" charset="0"/>
              </a:rPr>
              <a:t>Introduction to set 3 sounds. The children have learnt 1 grapheme for each sound.  They are now going to learn more ways of writing the same sounds. </a:t>
            </a:r>
          </a:p>
          <a:p>
            <a:endParaRPr lang="en-GB" dirty="0" smtClean="0">
              <a:latin typeface="Comic Sans MS" panose="030F0702030302020204" pitchFamily="66" charset="0"/>
            </a:endParaRPr>
          </a:p>
          <a:p>
            <a:r>
              <a:rPr lang="en-GB" dirty="0" smtClean="0">
                <a:latin typeface="Comic Sans MS" panose="030F0702030302020204" pitchFamily="66" charset="0"/>
              </a:rPr>
              <a:t> Dots for one letter grapheme. Line for two/three letter grapheme.  Arc to join split graphemes.  Examples.</a:t>
            </a:r>
          </a:p>
          <a:p>
            <a:r>
              <a:rPr lang="en-GB" dirty="0" smtClean="0">
                <a:latin typeface="Comic Sans MS" panose="030F0702030302020204" pitchFamily="66" charset="0"/>
              </a:rPr>
              <a:t>Children in these groups may be writing sentences and sounds may be completed over 2 days.</a:t>
            </a:r>
          </a:p>
          <a:p>
            <a:endParaRPr lang="en-GB" dirty="0" smtClean="0">
              <a:latin typeface="Comic Sans MS" panose="030F0702030302020204" pitchFamily="66" charset="0"/>
            </a:endParaRPr>
          </a:p>
          <a:p>
            <a:r>
              <a:rPr lang="en-GB" b="1" i="1" dirty="0" smtClean="0">
                <a:solidFill>
                  <a:srgbClr val="FF0000"/>
                </a:solidFill>
                <a:latin typeface="Comic Sans MS" panose="030F0702030302020204" pitchFamily="66" charset="0"/>
              </a:rPr>
              <a:t>Show </a:t>
            </a:r>
            <a:r>
              <a:rPr lang="en-GB" b="1" i="1" dirty="0">
                <a:solidFill>
                  <a:srgbClr val="FF0000"/>
                </a:solidFill>
                <a:latin typeface="Comic Sans MS" panose="030F0702030302020204" pitchFamily="66" charset="0"/>
              </a:rPr>
              <a:t>a practical lesson of set 3 sounds.  </a:t>
            </a:r>
            <a:r>
              <a:rPr lang="en-GB" b="1" i="1" dirty="0">
                <a:latin typeface="Comic Sans MS" panose="030F0702030302020204" pitchFamily="66" charset="0"/>
              </a:rPr>
              <a:t>Any questions</a:t>
            </a:r>
            <a:r>
              <a:rPr lang="en-GB" b="1" i="1" dirty="0" smtClean="0">
                <a:latin typeface="Comic Sans MS" panose="030F0702030302020204" pitchFamily="66" charset="0"/>
              </a:rPr>
              <a:t>?</a:t>
            </a:r>
          </a:p>
          <a:p>
            <a:endParaRPr lang="en-GB" b="1" dirty="0"/>
          </a:p>
          <a:p>
            <a:endParaRPr lang="en-GB" b="1" dirty="0"/>
          </a:p>
          <a:p>
            <a:endParaRPr lang="en-GB" b="1" i="1" dirty="0"/>
          </a:p>
          <a:p>
            <a:endParaRPr lang="en-GB" dirty="0" smtClean="0"/>
          </a:p>
          <a:p>
            <a:endParaRPr lang="en-GB" dirty="0"/>
          </a:p>
        </p:txBody>
      </p:sp>
    </p:spTree>
    <p:extLst>
      <p:ext uri="{BB962C8B-B14F-4D97-AF65-F5344CB8AC3E}">
        <p14:creationId xmlns:p14="http://schemas.microsoft.com/office/powerpoint/2010/main" val="4133544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More information</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70000" lnSpcReduction="20000"/>
          </a:bodyPr>
          <a:lstStyle/>
          <a:p>
            <a:r>
              <a:rPr lang="en-GB" sz="2600" dirty="0" smtClean="0">
                <a:latin typeface="Comic Sans MS" panose="030F0702030302020204" pitchFamily="66" charset="0"/>
              </a:rPr>
              <a:t>Ruth </a:t>
            </a:r>
            <a:r>
              <a:rPr lang="en-GB" sz="2600" dirty="0" err="1" smtClean="0">
                <a:latin typeface="Comic Sans MS" panose="030F0702030302020204" pitchFamily="66" charset="0"/>
              </a:rPr>
              <a:t>Miskin</a:t>
            </a:r>
            <a:r>
              <a:rPr lang="en-GB" sz="2600" dirty="0" smtClean="0">
                <a:latin typeface="Comic Sans MS" panose="030F0702030302020204" pitchFamily="66" charset="0"/>
              </a:rPr>
              <a:t> </a:t>
            </a:r>
            <a:r>
              <a:rPr lang="en-GB" sz="2600" dirty="0" smtClean="0">
                <a:latin typeface="Comic Sans MS" panose="030F0702030302020204" pitchFamily="66" charset="0"/>
              </a:rPr>
              <a:t>– website with a wealth of </a:t>
            </a:r>
            <a:r>
              <a:rPr lang="en-GB" sz="2600" dirty="0">
                <a:latin typeface="Comic Sans MS" panose="030F0702030302020204" pitchFamily="66" charset="0"/>
              </a:rPr>
              <a:t>information </a:t>
            </a:r>
            <a:r>
              <a:rPr lang="en-GB" sz="2600" dirty="0">
                <a:latin typeface="Comic Sans MS" panose="030F0702030302020204" pitchFamily="66" charset="0"/>
                <a:hlinkClick r:id="rId2"/>
              </a:rPr>
              <a:t>https://www.ruthmiskin.com</a:t>
            </a:r>
            <a:r>
              <a:rPr lang="en-GB" sz="2600" dirty="0" smtClean="0">
                <a:latin typeface="Comic Sans MS" panose="030F0702030302020204" pitchFamily="66" charset="0"/>
                <a:hlinkClick r:id="rId2"/>
              </a:rPr>
              <a:t>/</a:t>
            </a:r>
            <a:endParaRPr lang="en-GB" sz="2600" dirty="0" smtClean="0">
              <a:latin typeface="Comic Sans MS" panose="030F0702030302020204" pitchFamily="66" charset="0"/>
            </a:endParaRPr>
          </a:p>
          <a:p>
            <a:endParaRPr lang="en-GB" sz="2600" dirty="0" smtClean="0">
              <a:latin typeface="Comic Sans MS" panose="030F0702030302020204" pitchFamily="66" charset="0"/>
            </a:endParaRPr>
          </a:p>
          <a:p>
            <a:r>
              <a:rPr lang="en-GB" sz="2600" dirty="0" smtClean="0">
                <a:latin typeface="Comic Sans MS" panose="030F0702030302020204" pitchFamily="66" charset="0"/>
              </a:rPr>
              <a:t>Oxford Owl has lots of resources too.</a:t>
            </a:r>
          </a:p>
          <a:p>
            <a:r>
              <a:rPr lang="en-US" sz="2600" dirty="0">
                <a:latin typeface="Comic Sans MS" panose="030F0702030302020204" pitchFamily="66" charset="0"/>
                <a:hlinkClick r:id="rId3"/>
              </a:rPr>
              <a:t>home.oxfordowl.co.uk › reading › </a:t>
            </a:r>
            <a:r>
              <a:rPr lang="en-US" sz="2600" dirty="0" smtClean="0">
                <a:latin typeface="Comic Sans MS" panose="030F0702030302020204" pitchFamily="66" charset="0"/>
                <a:hlinkClick r:id="rId3"/>
              </a:rPr>
              <a:t>reading-schemes Parent </a:t>
            </a:r>
            <a:r>
              <a:rPr lang="en-US" sz="2600" dirty="0">
                <a:latin typeface="Comic Sans MS" panose="030F0702030302020204" pitchFamily="66" charset="0"/>
                <a:hlinkClick r:id="rId3"/>
              </a:rPr>
              <a:t>guide to Read Write Inc. Phonics - Oxford </a:t>
            </a:r>
            <a:r>
              <a:rPr lang="en-US" sz="2600" dirty="0" smtClean="0">
                <a:latin typeface="Comic Sans MS" panose="030F0702030302020204" pitchFamily="66" charset="0"/>
                <a:hlinkClick r:id="rId3"/>
              </a:rPr>
              <a:t>Owl</a:t>
            </a:r>
            <a:endParaRPr lang="en-US" sz="2600" dirty="0" smtClean="0">
              <a:latin typeface="Comic Sans MS" panose="030F0702030302020204" pitchFamily="66" charset="0"/>
            </a:endParaRPr>
          </a:p>
          <a:p>
            <a:r>
              <a:rPr lang="en-US" sz="2600" dirty="0">
                <a:latin typeface="Comic Sans MS" panose="030F0702030302020204" pitchFamily="66" charset="0"/>
                <a:hlinkClick r:id="rId4"/>
              </a:rPr>
              <a:t>https://</a:t>
            </a:r>
            <a:r>
              <a:rPr lang="en-US" sz="2600" dirty="0" smtClean="0">
                <a:latin typeface="Comic Sans MS" panose="030F0702030302020204" pitchFamily="66" charset="0"/>
                <a:hlinkClick r:id="rId4"/>
              </a:rPr>
              <a:t>www.youtube.com/watch?v=MNyFikwNQTg</a:t>
            </a:r>
            <a:r>
              <a:rPr lang="en-US" sz="2600" dirty="0" smtClean="0">
                <a:latin typeface="Comic Sans MS" panose="030F0702030302020204" pitchFamily="66" charset="0"/>
              </a:rPr>
              <a:t> </a:t>
            </a:r>
          </a:p>
          <a:p>
            <a:r>
              <a:rPr lang="en-US" sz="2600" dirty="0">
                <a:latin typeface="Comic Sans MS" panose="030F0702030302020204" pitchFamily="66" charset="0"/>
                <a:hlinkClick r:id="rId5"/>
              </a:rPr>
              <a:t>https://www.oxfordowl.co.uk/for-home/reading-owl/find-a-book/read-write-inc-phonics--</a:t>
            </a:r>
            <a:r>
              <a:rPr lang="en-US" sz="2600" dirty="0" smtClean="0">
                <a:latin typeface="Comic Sans MS" panose="030F0702030302020204" pitchFamily="66" charset="0"/>
                <a:hlinkClick r:id="rId5"/>
              </a:rPr>
              <a:t>1/phonics-pure-sounds-video</a:t>
            </a:r>
            <a:endParaRPr lang="en-US" sz="2600" dirty="0" smtClean="0">
              <a:latin typeface="Comic Sans MS" panose="030F0702030302020204" pitchFamily="66" charset="0"/>
            </a:endParaRPr>
          </a:p>
          <a:p>
            <a:endParaRPr lang="en-US" sz="2600" dirty="0" smtClean="0">
              <a:latin typeface="Comic Sans MS" panose="030F0702030302020204" pitchFamily="66" charset="0"/>
            </a:endParaRPr>
          </a:p>
          <a:p>
            <a:r>
              <a:rPr lang="en-US" sz="2600" dirty="0">
                <a:latin typeface="Comic Sans MS" panose="030F0702030302020204" pitchFamily="66" charset="0"/>
              </a:rPr>
              <a:t>Phonics </a:t>
            </a:r>
            <a:r>
              <a:rPr lang="en-US" sz="2600" dirty="0" smtClean="0">
                <a:latin typeface="Comic Sans MS" panose="030F0702030302020204" pitchFamily="66" charset="0"/>
              </a:rPr>
              <a:t>play has games related to sounds and words to play. </a:t>
            </a:r>
            <a:r>
              <a:rPr lang="en-US" sz="2600" dirty="0">
                <a:latin typeface="Comic Sans MS" panose="030F0702030302020204" pitchFamily="66" charset="0"/>
                <a:hlinkClick r:id="rId6"/>
              </a:rPr>
              <a:t>https://www.phonicsplay.co.uk</a:t>
            </a:r>
            <a:r>
              <a:rPr lang="en-US" sz="2600" dirty="0" smtClean="0">
                <a:latin typeface="Comic Sans MS" panose="030F0702030302020204" pitchFamily="66" charset="0"/>
                <a:hlinkClick r:id="rId6"/>
              </a:rPr>
              <a:t>/</a:t>
            </a:r>
            <a:endParaRPr lang="en-US" sz="2600" dirty="0" smtClean="0">
              <a:latin typeface="Comic Sans MS" panose="030F0702030302020204" pitchFamily="66" charset="0"/>
            </a:endParaRPr>
          </a:p>
          <a:p>
            <a:endParaRPr lang="en-US" sz="2600" dirty="0" smtClean="0">
              <a:latin typeface="Comic Sans MS" panose="030F0702030302020204" pitchFamily="66" charset="0"/>
            </a:endParaRPr>
          </a:p>
          <a:p>
            <a:endParaRPr lang="en-GB" sz="2600" dirty="0">
              <a:latin typeface="Comic Sans MS" panose="030F0702030302020204" pitchFamily="66" charset="0"/>
            </a:endParaRPr>
          </a:p>
          <a:p>
            <a:r>
              <a:rPr lang="en-GB" sz="2600" dirty="0" smtClean="0">
                <a:latin typeface="Comic Sans MS" panose="030F0702030302020204" pitchFamily="66" charset="0"/>
              </a:rPr>
              <a:t>Speed sounds page is photocopied so children can practise writing and reading at home if appropriate for the group</a:t>
            </a:r>
            <a:r>
              <a:rPr lang="en-GB" sz="2000" dirty="0" smtClean="0">
                <a:latin typeface="Comic Sans MS" panose="030F0702030302020204" pitchFamily="66" charset="0"/>
              </a:rPr>
              <a:t>.  </a:t>
            </a:r>
          </a:p>
          <a:p>
            <a:endParaRPr lang="en-GB" sz="2000" dirty="0"/>
          </a:p>
          <a:p>
            <a:endParaRPr lang="en-GB" sz="2000" dirty="0"/>
          </a:p>
          <a:p>
            <a:endParaRPr lang="en-GB" dirty="0" smtClean="0"/>
          </a:p>
          <a:p>
            <a:endParaRPr lang="en-GB" dirty="0"/>
          </a:p>
          <a:p>
            <a:endParaRPr lang="en-GB" dirty="0"/>
          </a:p>
        </p:txBody>
      </p:sp>
    </p:spTree>
    <p:extLst>
      <p:ext uri="{BB962C8B-B14F-4D97-AF65-F5344CB8AC3E}">
        <p14:creationId xmlns:p14="http://schemas.microsoft.com/office/powerpoint/2010/main" val="2248795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Reminders</a:t>
            </a:r>
            <a:r>
              <a:rPr lang="en-GB" dirty="0" smtClean="0"/>
              <a:t>….</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latin typeface="Comic Sans MS" panose="030F0702030302020204" pitchFamily="66" charset="0"/>
              </a:rPr>
              <a:t>Praise constantly!  </a:t>
            </a:r>
            <a:r>
              <a:rPr lang="en-GB" i="1" dirty="0" smtClean="0">
                <a:solidFill>
                  <a:srgbClr val="FF0000"/>
                </a:solidFill>
                <a:latin typeface="Comic Sans MS" panose="030F0702030302020204" pitchFamily="66" charset="0"/>
              </a:rPr>
              <a:t>How many can you remember?</a:t>
            </a:r>
          </a:p>
          <a:p>
            <a:endParaRPr lang="en-GB" dirty="0">
              <a:latin typeface="Comic Sans MS" panose="030F0702030302020204" pitchFamily="66" charset="0"/>
            </a:endParaRPr>
          </a:p>
          <a:p>
            <a:r>
              <a:rPr lang="en-GB" dirty="0" smtClean="0">
                <a:latin typeface="Comic Sans MS" panose="030F0702030302020204" pitchFamily="66" charset="0"/>
              </a:rPr>
              <a:t>Don’t worry if children’s writing on paper is untidy.</a:t>
            </a:r>
          </a:p>
          <a:p>
            <a:endParaRPr lang="en-GB" dirty="0">
              <a:latin typeface="Comic Sans MS" panose="030F0702030302020204" pitchFamily="66" charset="0"/>
            </a:endParaRPr>
          </a:p>
          <a:p>
            <a:r>
              <a:rPr lang="en-GB" dirty="0" smtClean="0">
                <a:latin typeface="Comic Sans MS" panose="030F0702030302020204" pitchFamily="66" charset="0"/>
              </a:rPr>
              <a:t>Practise Fred Talk through the day </a:t>
            </a: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Comic Sans MS" panose="030F0702030302020204" pitchFamily="66" charset="0"/>
              </a:rPr>
              <a:t>(</a:t>
            </a:r>
            <a:r>
              <a:rPr lang="en-GB" dirty="0" smtClean="0">
                <a:latin typeface="Comic Sans MS" panose="030F0702030302020204" pitchFamily="66" charset="0"/>
              </a:rPr>
              <a:t>get your b-o-o-k, s-</a:t>
            </a:r>
            <a:r>
              <a:rPr lang="en-GB" dirty="0" err="1" smtClean="0">
                <a:latin typeface="Comic Sans MS" panose="030F0702030302020204" pitchFamily="66" charset="0"/>
              </a:rPr>
              <a:t>i</a:t>
            </a:r>
            <a:r>
              <a:rPr lang="en-GB" dirty="0" smtClean="0">
                <a:latin typeface="Comic Sans MS" panose="030F0702030302020204" pitchFamily="66" charset="0"/>
              </a:rPr>
              <a:t>-t d-ow-n).</a:t>
            </a:r>
          </a:p>
          <a:p>
            <a:endParaRPr lang="en-GB" dirty="0">
              <a:latin typeface="Comic Sans MS" panose="030F0702030302020204" pitchFamily="66" charset="0"/>
            </a:endParaRPr>
          </a:p>
          <a:p>
            <a:r>
              <a:rPr lang="en-GB" dirty="0" smtClean="0">
                <a:latin typeface="Comic Sans MS" panose="030F0702030302020204" pitchFamily="66" charset="0"/>
              </a:rPr>
              <a:t>Keep the sounds pure.  Try not to add ‘uh’ at the end of each sound.</a:t>
            </a:r>
          </a:p>
          <a:p>
            <a:endParaRPr lang="en-GB" dirty="0" smtClean="0">
              <a:latin typeface="Comic Sans MS" panose="030F0702030302020204" pitchFamily="66" charset="0"/>
            </a:endParaRPr>
          </a:p>
          <a:p>
            <a:r>
              <a:rPr lang="en-GB" dirty="0" smtClean="0">
                <a:latin typeface="Comic Sans MS" panose="030F0702030302020204" pitchFamily="66" charset="0"/>
              </a:rPr>
              <a:t>Have fun and enjoy it! </a:t>
            </a:r>
          </a:p>
          <a:p>
            <a:endParaRPr lang="en-GB" dirty="0"/>
          </a:p>
          <a:p>
            <a:endParaRPr lang="en-GB" dirty="0"/>
          </a:p>
        </p:txBody>
      </p:sp>
    </p:spTree>
    <p:extLst>
      <p:ext uri="{BB962C8B-B14F-4D97-AF65-F5344CB8AC3E}">
        <p14:creationId xmlns:p14="http://schemas.microsoft.com/office/powerpoint/2010/main" val="2102309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17539"/>
            <a:ext cx="9144000" cy="923878"/>
          </a:xfrm>
        </p:spPr>
        <p:txBody>
          <a:bodyPr>
            <a:normAutofit/>
          </a:bodyPr>
          <a:lstStyle/>
          <a:p>
            <a:r>
              <a:rPr lang="en-GB" sz="4800" dirty="0" smtClean="0">
                <a:latin typeface="Comic Sans MS" panose="030F0702030302020204" pitchFamily="66" charset="0"/>
              </a:rPr>
              <a:t>Reading</a:t>
            </a:r>
            <a:endParaRPr lang="en-GB" sz="4800" dirty="0">
              <a:latin typeface="Comic Sans MS" panose="030F0702030302020204" pitchFamily="66" charset="0"/>
            </a:endParaRPr>
          </a:p>
        </p:txBody>
      </p:sp>
      <p:sp>
        <p:nvSpPr>
          <p:cNvPr id="3" name="Subtitle 2"/>
          <p:cNvSpPr>
            <a:spLocks noGrp="1"/>
          </p:cNvSpPr>
          <p:nvPr>
            <p:ph type="subTitle" idx="1"/>
          </p:nvPr>
        </p:nvSpPr>
        <p:spPr>
          <a:xfrm>
            <a:off x="1524000" y="2046514"/>
            <a:ext cx="9144000" cy="4811486"/>
          </a:xfrm>
        </p:spPr>
        <p:txBody>
          <a:bodyPr>
            <a:noAutofit/>
          </a:bodyPr>
          <a:lstStyle/>
          <a:p>
            <a:pPr marL="342900" indent="-342900" algn="l">
              <a:buFont typeface="Arial" panose="020B0604020202020204" pitchFamily="34" charset="0"/>
              <a:buChar char="•"/>
            </a:pPr>
            <a:r>
              <a:rPr lang="en-GB" sz="1800" dirty="0" smtClean="0">
                <a:solidFill>
                  <a:srgbClr val="0070C0"/>
                </a:solidFill>
                <a:latin typeface="Comic Sans MS" panose="030F0702030302020204" pitchFamily="66" charset="0"/>
              </a:rPr>
              <a:t>Reading books </a:t>
            </a:r>
            <a:r>
              <a:rPr lang="en-GB" sz="1800" dirty="0" smtClean="0">
                <a:latin typeface="Comic Sans MS" panose="030F0702030302020204" pitchFamily="66" charset="0"/>
              </a:rPr>
              <a:t>are changed and sent home on a Monday.  It is important that you sign and comment so we can see how your child is finding the books. </a:t>
            </a:r>
            <a:r>
              <a:rPr lang="en-GB" sz="1800" dirty="0">
                <a:latin typeface="Comic Sans MS" panose="030F0702030302020204" pitchFamily="66" charset="0"/>
              </a:rPr>
              <a:t>Please let </a:t>
            </a:r>
            <a:r>
              <a:rPr lang="en-GB" sz="1800" dirty="0">
                <a:solidFill>
                  <a:srgbClr val="FF0000"/>
                </a:solidFill>
                <a:latin typeface="Comic Sans MS" panose="030F0702030302020204" pitchFamily="66" charset="0"/>
              </a:rPr>
              <a:t>your child </a:t>
            </a:r>
            <a:r>
              <a:rPr lang="en-GB" sz="1800" dirty="0">
                <a:latin typeface="Comic Sans MS" panose="030F0702030302020204" pitchFamily="66" charset="0"/>
              </a:rPr>
              <a:t>read the book.</a:t>
            </a:r>
          </a:p>
          <a:p>
            <a:pPr marL="342900" indent="-342900" algn="l">
              <a:buFont typeface="Arial" panose="020B0604020202020204" pitchFamily="34" charset="0"/>
              <a:buChar char="•"/>
            </a:pPr>
            <a:endParaRPr lang="en-GB" sz="1800" dirty="0" smtClean="0">
              <a:latin typeface="Comic Sans MS" panose="030F0702030302020204" pitchFamily="66" charset="0"/>
            </a:endParaRPr>
          </a:p>
          <a:p>
            <a:pPr marL="342900" indent="-342900" algn="l">
              <a:buFont typeface="Arial" panose="020B0604020202020204" pitchFamily="34" charset="0"/>
              <a:buChar char="•"/>
            </a:pPr>
            <a:r>
              <a:rPr lang="en-GB" sz="1800" dirty="0" smtClean="0">
                <a:latin typeface="Comic Sans MS" panose="030F0702030302020204" pitchFamily="66" charset="0"/>
              </a:rPr>
              <a:t>Children are encouraged to change their own books, which is why some weeks books may be more challenging than others. </a:t>
            </a:r>
          </a:p>
          <a:p>
            <a:pPr marL="342900" indent="-342900" algn="l">
              <a:buFont typeface="Arial" panose="020B0604020202020204" pitchFamily="34" charset="0"/>
              <a:buChar char="•"/>
            </a:pPr>
            <a:endParaRPr lang="en-GB" sz="1800" dirty="0" smtClean="0">
              <a:latin typeface="Comic Sans MS" panose="030F0702030302020204" pitchFamily="66" charset="0"/>
            </a:endParaRPr>
          </a:p>
          <a:p>
            <a:pPr marL="342900" indent="-342900" algn="l">
              <a:buFont typeface="Arial" panose="020B0604020202020204" pitchFamily="34" charset="0"/>
              <a:buChar char="•"/>
            </a:pPr>
            <a:r>
              <a:rPr lang="en-GB" sz="1800" dirty="0" smtClean="0">
                <a:latin typeface="Comic Sans MS" panose="030F0702030302020204" pitchFamily="66" charset="0"/>
              </a:rPr>
              <a:t>If your child is reading the word ‘shop’ and sound out the letters individually </a:t>
            </a:r>
            <a:r>
              <a:rPr lang="en-GB" sz="1800" dirty="0" smtClean="0">
                <a:latin typeface="Comic Sans MS" panose="030F0702030302020204" pitchFamily="66" charset="0"/>
              </a:rPr>
              <a:t/>
            </a:r>
            <a:br>
              <a:rPr lang="en-GB" sz="1800" dirty="0" smtClean="0">
                <a:latin typeface="Comic Sans MS" panose="030F0702030302020204" pitchFamily="66" charset="0"/>
              </a:rPr>
            </a:br>
            <a:r>
              <a:rPr lang="en-GB" sz="1800" dirty="0" smtClean="0">
                <a:latin typeface="Comic Sans MS" panose="030F0702030302020204" pitchFamily="66" charset="0"/>
              </a:rPr>
              <a:t>(</a:t>
            </a:r>
            <a:r>
              <a:rPr lang="en-GB" sz="1800" dirty="0" smtClean="0">
                <a:latin typeface="Comic Sans MS" panose="030F0702030302020204" pitchFamily="66" charset="0"/>
              </a:rPr>
              <a:t>s, h, o, p), encourage them to look for the </a:t>
            </a:r>
            <a:r>
              <a:rPr lang="en-GB" sz="1800" dirty="0" smtClean="0">
                <a:solidFill>
                  <a:srgbClr val="FF0000"/>
                </a:solidFill>
                <a:latin typeface="Comic Sans MS" panose="030F0702030302020204" pitchFamily="66" charset="0"/>
              </a:rPr>
              <a:t>special friends</a:t>
            </a:r>
            <a:r>
              <a:rPr lang="en-GB" sz="1800" dirty="0" smtClean="0">
                <a:latin typeface="Comic Sans MS" panose="030F0702030302020204" pitchFamily="66" charset="0"/>
              </a:rPr>
              <a:t> first.  This should make reading easier!</a:t>
            </a:r>
          </a:p>
          <a:p>
            <a:pPr marL="342900" indent="-342900" algn="l">
              <a:buFont typeface="Arial" panose="020B0604020202020204" pitchFamily="34" charset="0"/>
              <a:buChar char="•"/>
            </a:pPr>
            <a:endParaRPr lang="en-GB" sz="1800" dirty="0" smtClean="0">
              <a:latin typeface="Comic Sans MS" panose="030F0702030302020204" pitchFamily="66" charset="0"/>
            </a:endParaRPr>
          </a:p>
          <a:p>
            <a:pPr marL="342900" indent="-342900" algn="l">
              <a:buFont typeface="Arial" panose="020B0604020202020204" pitchFamily="34" charset="0"/>
              <a:buChar char="•"/>
            </a:pPr>
            <a:r>
              <a:rPr lang="en-GB" sz="1800" dirty="0" smtClean="0">
                <a:latin typeface="Comic Sans MS" panose="030F0702030302020204" pitchFamily="66" charset="0"/>
              </a:rPr>
              <a:t>From </a:t>
            </a:r>
            <a:r>
              <a:rPr lang="en-GB" sz="1800" dirty="0">
                <a:latin typeface="Comic Sans MS" panose="030F0702030302020204" pitchFamily="66" charset="0"/>
              </a:rPr>
              <a:t>yellow books, we encourage children to sound out in their heads and tell us the word. </a:t>
            </a:r>
            <a:r>
              <a:rPr lang="en-GB" sz="1800" dirty="0" smtClean="0">
                <a:latin typeface="Comic Sans MS" panose="030F0702030302020204" pitchFamily="66" charset="0"/>
              </a:rPr>
              <a:t> Children need to work on fluency and pace as they progress with the reading scheme and also there is a focus on comprehension. </a:t>
            </a:r>
            <a:r>
              <a:rPr lang="en-GB" sz="1800" dirty="0">
                <a:latin typeface="Comic Sans MS" panose="030F0702030302020204" pitchFamily="66" charset="0"/>
              </a:rPr>
              <a:t>I</a:t>
            </a:r>
            <a:r>
              <a:rPr lang="en-US" sz="1800" dirty="0">
                <a:latin typeface="Comic Sans MS" panose="030F0702030302020204" pitchFamily="66" charset="0"/>
              </a:rPr>
              <a:t>n the early bands, books are grouped to match the phonemes that a child is working on.</a:t>
            </a:r>
            <a:endParaRPr lang="en-GB" sz="1800" dirty="0">
              <a:latin typeface="Comic Sans MS" panose="030F0702030302020204" pitchFamily="66" charset="0"/>
            </a:endParaRPr>
          </a:p>
          <a:p>
            <a:pPr marL="342900" indent="-342900" algn="l">
              <a:buFont typeface="Arial" panose="020B0604020202020204" pitchFamily="34" charset="0"/>
              <a:buChar char="•"/>
            </a:pPr>
            <a:endParaRPr lang="en-GB" sz="1800" dirty="0" smtClean="0">
              <a:latin typeface="Comic Sans MS" panose="030F0702030302020204" pitchFamily="66" charset="0"/>
            </a:endParaRPr>
          </a:p>
          <a:p>
            <a:pPr marL="342900" indent="-342900" algn="l">
              <a:buFont typeface="Arial" panose="020B0604020202020204" pitchFamily="34" charset="0"/>
              <a:buChar char="•"/>
            </a:pPr>
            <a:endParaRPr lang="en-GB" sz="1800" dirty="0" smtClean="0">
              <a:latin typeface="Comic Sans MS" panose="030F0702030302020204" pitchFamily="66" charset="0"/>
            </a:endParaRPr>
          </a:p>
          <a:p>
            <a:pPr marL="342900" indent="-342900" algn="l">
              <a:buFont typeface="Arial" panose="020B0604020202020204" pitchFamily="34" charset="0"/>
              <a:buChar char="•"/>
            </a:pPr>
            <a:endParaRPr lang="en-GB" sz="1800" dirty="0"/>
          </a:p>
          <a:p>
            <a:pPr marL="342900" indent="-342900" algn="l">
              <a:buFont typeface="Arial" panose="020B0604020202020204" pitchFamily="34" charset="0"/>
              <a:buChar char="•"/>
            </a:pPr>
            <a:endParaRPr lang="en-GB" sz="1800" dirty="0"/>
          </a:p>
        </p:txBody>
      </p:sp>
      <p:sp>
        <p:nvSpPr>
          <p:cNvPr id="4" name="AutoShape 2" descr="https://tse1.mm.bing.net/th?id=OIP.Wx0My0zZZwUliisdtX_27AHaEK&amp;pid=Api&amp;P=0&amp;h=180"/>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https://tse1.mm.bing.net/th?id=OIP.Wx0My0zZZwUliisdtX_27AHaEK&amp;pid=Api&amp;P=0&amp;h=180"/>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https://tse1.mm.bing.net/th?id=OIP.Wx0My0zZZwUliisdtX_27AHaEK&amp;pid=Api&amp;P=0&amp;h=180"/>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stretch>
            <a:fillRect/>
          </a:stretch>
        </p:blipFill>
        <p:spPr>
          <a:xfrm>
            <a:off x="1645921" y="703536"/>
            <a:ext cx="1489166" cy="837656"/>
          </a:xfrm>
          <a:prstGeom prst="rect">
            <a:avLst/>
          </a:prstGeom>
        </p:spPr>
      </p:pic>
      <p:sp>
        <p:nvSpPr>
          <p:cNvPr id="8" name="AutoShape 8" descr="https://tse1.mm.bing.net/th?id=OIP.Kw2qQf6LUb5U3-glGDrYIQHaEn&amp;pid=Api&amp;P=0&amp;h=180"/>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a:blip r:embed="rId3"/>
          <a:stretch>
            <a:fillRect/>
          </a:stretch>
        </p:blipFill>
        <p:spPr>
          <a:xfrm>
            <a:off x="8891451" y="599550"/>
            <a:ext cx="1489574" cy="927762"/>
          </a:xfrm>
          <a:prstGeom prst="rect">
            <a:avLst/>
          </a:prstGeom>
        </p:spPr>
      </p:pic>
    </p:spTree>
    <p:extLst>
      <p:ext uri="{BB962C8B-B14F-4D97-AF65-F5344CB8AC3E}">
        <p14:creationId xmlns:p14="http://schemas.microsoft.com/office/powerpoint/2010/main" val="3030626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255077"/>
          </a:xfrm>
        </p:spPr>
        <p:txBody>
          <a:bodyPr/>
          <a:lstStyle/>
          <a:p>
            <a:r>
              <a:rPr lang="en-GB" dirty="0" smtClean="0"/>
              <a:t>R</a:t>
            </a:r>
            <a:r>
              <a:rPr lang="en-GB" dirty="0" smtClean="0">
                <a:latin typeface="Algerian" panose="04020705040A02060702" pitchFamily="82" charset="0"/>
              </a:rPr>
              <a:t>e</a:t>
            </a:r>
            <a:r>
              <a:rPr lang="en-GB" dirty="0" smtClean="0">
                <a:latin typeface="Arial" panose="020B0604020202020204" pitchFamily="34" charset="0"/>
                <a:cs typeface="Arial" panose="020B0604020202020204" pitchFamily="34" charset="0"/>
              </a:rPr>
              <a:t>a</a:t>
            </a:r>
            <a:r>
              <a:rPr lang="en-GB" dirty="0" smtClean="0">
                <a:latin typeface="Arial Black" panose="020B0A04020102020204" pitchFamily="34" charset="0"/>
                <a:cs typeface="Arial" panose="020B0604020202020204" pitchFamily="34" charset="0"/>
              </a:rPr>
              <a:t>d</a:t>
            </a:r>
            <a:r>
              <a:rPr lang="en-GB" dirty="0" smtClean="0">
                <a:latin typeface="Bahnschrift Light Condensed" panose="020B0502040204020203" pitchFamily="34" charset="0"/>
                <a:cs typeface="Arial" panose="020B0604020202020204" pitchFamily="34" charset="0"/>
              </a:rPr>
              <a:t>i</a:t>
            </a:r>
            <a:r>
              <a:rPr lang="en-GB" dirty="0" smtClean="0">
                <a:latin typeface="Bradley Hand ITC" panose="03070402050302030203" pitchFamily="66" charset="0"/>
                <a:cs typeface="Arial" panose="020B0604020202020204" pitchFamily="34" charset="0"/>
              </a:rPr>
              <a:t>n</a:t>
            </a:r>
            <a:r>
              <a:rPr lang="en-GB" dirty="0" smtClean="0">
                <a:latin typeface="Bahnschrift SemiBold Condensed" panose="020B0502040204020203" pitchFamily="34" charset="0"/>
                <a:cs typeface="Arial" panose="020B0604020202020204" pitchFamily="34" charset="0"/>
              </a:rPr>
              <a:t>g</a:t>
            </a:r>
            <a:endParaRPr lang="en-GB" dirty="0"/>
          </a:p>
        </p:txBody>
      </p:sp>
      <p:sp>
        <p:nvSpPr>
          <p:cNvPr id="3" name="Subtitle 2"/>
          <p:cNvSpPr>
            <a:spLocks noGrp="1"/>
          </p:cNvSpPr>
          <p:nvPr>
            <p:ph type="subTitle" idx="1"/>
          </p:nvPr>
        </p:nvSpPr>
        <p:spPr/>
        <p:txBody>
          <a:bodyPr/>
          <a:lstStyle/>
          <a:p>
            <a:r>
              <a:rPr lang="en-GB" dirty="0">
                <a:latin typeface="Comic Sans MS" panose="030F0702030302020204" pitchFamily="66" charset="0"/>
              </a:rPr>
              <a:t>It doesn’t matter what your child is reading as long as they enjoy it.  Comics, labels, shopping lists are great for extra reading!  Different fonts are also a challenge and may need explanation. (a, </a:t>
            </a:r>
            <a:r>
              <a:rPr lang="en-GB" dirty="0"/>
              <a:t>a, </a:t>
            </a:r>
            <a:r>
              <a:rPr lang="en-GB" dirty="0">
                <a:latin typeface="Comic Sans MS" panose="030F0702030302020204" pitchFamily="66" charset="0"/>
              </a:rPr>
              <a:t>g,</a:t>
            </a:r>
            <a:r>
              <a:rPr lang="en-GB" dirty="0"/>
              <a:t>  g</a:t>
            </a:r>
            <a:r>
              <a:rPr lang="en-GB" dirty="0" smtClean="0"/>
              <a:t>)</a:t>
            </a:r>
          </a:p>
          <a:p>
            <a:endParaRPr lang="en-GB" dirty="0">
              <a:latin typeface="Comic Sans MS" panose="030F0702030302020204" pitchFamily="66" charset="0"/>
            </a:endParaRPr>
          </a:p>
          <a:p>
            <a:endParaRPr lang="en-GB" dirty="0"/>
          </a:p>
        </p:txBody>
      </p:sp>
      <p:sp>
        <p:nvSpPr>
          <p:cNvPr id="4" name="AutoShape 2" descr="https://sp.yimg.com/ib/th?id=OPE.iSs4gBCjfaQlgA300C300&amp;pid=21.1&amp;w=&amp;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https://sp.yimg.com/ib/th?id=OPE.iSs4gBCjfaQlgA300C300&amp;pid=21.1&amp;w=&amp;h="/>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1459775" y="554627"/>
            <a:ext cx="1501139" cy="2251709"/>
          </a:xfrm>
          <a:prstGeom prst="rect">
            <a:avLst/>
          </a:prstGeom>
        </p:spPr>
      </p:pic>
      <p:pic>
        <p:nvPicPr>
          <p:cNvPr id="7" name="Picture 6"/>
          <p:cNvPicPr>
            <a:picLocks noChangeAspect="1"/>
          </p:cNvPicPr>
          <p:nvPr/>
        </p:nvPicPr>
        <p:blipFill>
          <a:blip r:embed="rId3"/>
          <a:stretch>
            <a:fillRect/>
          </a:stretch>
        </p:blipFill>
        <p:spPr>
          <a:xfrm>
            <a:off x="8719730" y="892651"/>
            <a:ext cx="1162050" cy="1714500"/>
          </a:xfrm>
          <a:prstGeom prst="rect">
            <a:avLst/>
          </a:prstGeom>
        </p:spPr>
      </p:pic>
    </p:spTree>
    <p:extLst>
      <p:ext uri="{BB962C8B-B14F-4D97-AF65-F5344CB8AC3E}">
        <p14:creationId xmlns:p14="http://schemas.microsoft.com/office/powerpoint/2010/main" val="499802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107031"/>
          </a:xfrm>
        </p:spPr>
        <p:txBody>
          <a:bodyPr/>
          <a:lstStyle/>
          <a:p>
            <a:r>
              <a:rPr lang="en-GB" dirty="0" smtClean="0">
                <a:latin typeface="Comic Sans MS" panose="030F0702030302020204" pitchFamily="66" charset="0"/>
              </a:rPr>
              <a:t>Any Questions?</a:t>
            </a:r>
            <a:endParaRPr lang="en-GB" dirty="0">
              <a:latin typeface="Comic Sans MS" panose="030F0702030302020204" pitchFamily="66" charset="0"/>
            </a:endParaRPr>
          </a:p>
        </p:txBody>
      </p:sp>
      <p:sp>
        <p:nvSpPr>
          <p:cNvPr id="3" name="Subtitle 2"/>
          <p:cNvSpPr>
            <a:spLocks noGrp="1"/>
          </p:cNvSpPr>
          <p:nvPr>
            <p:ph type="subTitle" idx="1"/>
          </p:nvPr>
        </p:nvSpPr>
        <p:spPr>
          <a:xfrm>
            <a:off x="1524000" y="2717074"/>
            <a:ext cx="9144000" cy="3770812"/>
          </a:xfrm>
        </p:spPr>
        <p:txBody>
          <a:bodyPr/>
          <a:lstStyle/>
          <a:p>
            <a:r>
              <a:rPr lang="en-GB" sz="2000" dirty="0" smtClean="0">
                <a:latin typeface="Comic Sans MS" panose="030F0702030302020204" pitchFamily="66" charset="0"/>
              </a:rPr>
              <a:t>This presentation will be videoed and sent out for all parents.</a:t>
            </a:r>
          </a:p>
          <a:p>
            <a:endParaRPr lang="en-GB" sz="2000" dirty="0">
              <a:latin typeface="Comic Sans MS" panose="030F0702030302020204" pitchFamily="66" charset="0"/>
            </a:endParaRPr>
          </a:p>
          <a:p>
            <a:r>
              <a:rPr lang="en-GB" sz="2000" dirty="0" smtClean="0">
                <a:latin typeface="Comic Sans MS" panose="030F0702030302020204" pitchFamily="66" charset="0"/>
              </a:rPr>
              <a:t>If you have a question but did not want to ask it today, or if you would like further advice or practical ideas then please see me or your child’s teacher.</a:t>
            </a:r>
            <a:endParaRPr lang="en-GB" sz="2000" dirty="0">
              <a:latin typeface="Comic Sans MS" panose="030F0702030302020204" pitchFamily="66" charset="0"/>
            </a:endParaRPr>
          </a:p>
          <a:p>
            <a:endParaRPr lang="en-GB" dirty="0" smtClean="0">
              <a:latin typeface="Comic Sans MS" panose="030F0702030302020204" pitchFamily="66" charset="0"/>
            </a:endParaRPr>
          </a:p>
          <a:p>
            <a:r>
              <a:rPr lang="en-GB" dirty="0" smtClean="0">
                <a:solidFill>
                  <a:srgbClr val="C00000"/>
                </a:solidFill>
                <a:latin typeface="Comic Sans MS" panose="030F0702030302020204" pitchFamily="66" charset="0"/>
              </a:rPr>
              <a:t>Thank you for coming.  Any feedback greatly appreciated</a:t>
            </a:r>
            <a:r>
              <a:rPr lang="en-GB" dirty="0" smtClean="0">
                <a:solidFill>
                  <a:srgbClr val="C00000"/>
                </a:solidFill>
              </a:rPr>
              <a:t>!</a:t>
            </a:r>
          </a:p>
          <a:p>
            <a:endParaRPr lang="en-GB" dirty="0">
              <a:solidFill>
                <a:srgbClr val="C00000"/>
              </a:solidFill>
            </a:endParaRPr>
          </a:p>
        </p:txBody>
      </p:sp>
      <p:pic>
        <p:nvPicPr>
          <p:cNvPr id="4" name="Picture 3"/>
          <p:cNvPicPr>
            <a:picLocks noChangeAspect="1"/>
          </p:cNvPicPr>
          <p:nvPr/>
        </p:nvPicPr>
        <p:blipFill>
          <a:blip r:embed="rId2"/>
          <a:stretch>
            <a:fillRect/>
          </a:stretch>
        </p:blipFill>
        <p:spPr>
          <a:xfrm>
            <a:off x="4598126" y="5434692"/>
            <a:ext cx="2360023" cy="1327513"/>
          </a:xfrm>
          <a:prstGeom prst="rect">
            <a:avLst/>
          </a:prstGeom>
        </p:spPr>
      </p:pic>
    </p:spTree>
    <p:extLst>
      <p:ext uri="{BB962C8B-B14F-4D97-AF65-F5344CB8AC3E}">
        <p14:creationId xmlns:p14="http://schemas.microsoft.com/office/powerpoint/2010/main" val="2968951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364</TotalTime>
  <Words>1414</Words>
  <Application>Microsoft Office PowerPoint</Application>
  <PresentationFormat>Widescreen</PresentationFormat>
  <Paragraphs>129</Paragraphs>
  <Slides>14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Algerian</vt:lpstr>
      <vt:lpstr>Arial</vt:lpstr>
      <vt:lpstr>Arial Black</vt:lpstr>
      <vt:lpstr>Bahnschrift Light Condensed</vt:lpstr>
      <vt:lpstr>Bahnschrift SemiBold Condensed</vt:lpstr>
      <vt:lpstr>Bradley Hand ITC</vt:lpstr>
      <vt:lpstr>Calibri</vt:lpstr>
      <vt:lpstr>Calibri Light</vt:lpstr>
      <vt:lpstr>Comic Sans MS</vt:lpstr>
      <vt:lpstr>Office Theme</vt:lpstr>
      <vt:lpstr>Welcome to phonics</vt:lpstr>
      <vt:lpstr>The terminology Phonics is based on the link between sounds and the way we write them down (graphemes)</vt:lpstr>
      <vt:lpstr>Fred Talk Fred can only speak in individual sounds, not whole words</vt:lpstr>
      <vt:lpstr>The basics</vt:lpstr>
      <vt:lpstr>Basic Lesson</vt:lpstr>
      <vt:lpstr>Praise, praise, praise</vt:lpstr>
      <vt:lpstr>Red words, green words,  alien words</vt:lpstr>
      <vt:lpstr>How do we teach?</vt:lpstr>
      <vt:lpstr>Set 3 sounds</vt:lpstr>
      <vt:lpstr>More information</vt:lpstr>
      <vt:lpstr>Reminders….</vt:lpstr>
      <vt:lpstr>Reading</vt:lpstr>
      <vt:lpstr>Reading</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phonics</dc:title>
  <dc:creator>Wendy Baud</dc:creator>
  <cp:lastModifiedBy>Fiona Cooper</cp:lastModifiedBy>
  <cp:revision>108</cp:revision>
  <dcterms:created xsi:type="dcterms:W3CDTF">2021-11-04T13:55:14Z</dcterms:created>
  <dcterms:modified xsi:type="dcterms:W3CDTF">2024-01-10T11:20:49Z</dcterms:modified>
</cp:coreProperties>
</file>